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9"/>
  </p:notesMasterIdLst>
  <p:sldIdLst>
    <p:sldId id="325" r:id="rId2"/>
    <p:sldId id="348" r:id="rId3"/>
    <p:sldId id="346" r:id="rId4"/>
    <p:sldId id="347" r:id="rId5"/>
    <p:sldId id="341" r:id="rId6"/>
    <p:sldId id="342" r:id="rId7"/>
    <p:sldId id="336" r:id="rId8"/>
    <p:sldId id="328" r:id="rId9"/>
    <p:sldId id="327" r:id="rId10"/>
    <p:sldId id="345" r:id="rId11"/>
    <p:sldId id="330" r:id="rId12"/>
    <p:sldId id="258" r:id="rId13"/>
    <p:sldId id="263" r:id="rId14"/>
    <p:sldId id="331" r:id="rId15"/>
    <p:sldId id="271" r:id="rId16"/>
    <p:sldId id="332" r:id="rId17"/>
    <p:sldId id="340" r:id="rId18"/>
    <p:sldId id="339" r:id="rId19"/>
    <p:sldId id="322" r:id="rId20"/>
    <p:sldId id="259" r:id="rId21"/>
    <p:sldId id="260" r:id="rId22"/>
    <p:sldId id="334" r:id="rId23"/>
    <p:sldId id="333" r:id="rId24"/>
    <p:sldId id="323" r:id="rId25"/>
    <p:sldId id="273" r:id="rId26"/>
    <p:sldId id="272" r:id="rId27"/>
    <p:sldId id="337" r:id="rId28"/>
    <p:sldId id="275" r:id="rId29"/>
    <p:sldId id="280" r:id="rId30"/>
    <p:sldId id="276" r:id="rId31"/>
    <p:sldId id="278" r:id="rId32"/>
    <p:sldId id="284" r:id="rId33"/>
    <p:sldId id="285" r:id="rId34"/>
    <p:sldId id="286" r:id="rId35"/>
    <p:sldId id="287" r:id="rId36"/>
    <p:sldId id="321" r:id="rId37"/>
    <p:sldId id="291" r:id="rId38"/>
    <p:sldId id="299" r:id="rId39"/>
    <p:sldId id="292" r:id="rId40"/>
    <p:sldId id="293" r:id="rId41"/>
    <p:sldId id="294" r:id="rId42"/>
    <p:sldId id="295" r:id="rId43"/>
    <p:sldId id="296" r:id="rId44"/>
    <p:sldId id="297" r:id="rId45"/>
    <p:sldId id="298" r:id="rId46"/>
    <p:sldId id="305" r:id="rId47"/>
    <p:sldId id="310" r:id="rId48"/>
    <p:sldId id="306" r:id="rId49"/>
    <p:sldId id="338" r:id="rId50"/>
    <p:sldId id="261" r:id="rId51"/>
    <p:sldId id="308" r:id="rId52"/>
    <p:sldId id="324" r:id="rId53"/>
    <p:sldId id="309" r:id="rId54"/>
    <p:sldId id="312" r:id="rId55"/>
    <p:sldId id="313" r:id="rId56"/>
    <p:sldId id="317" r:id="rId57"/>
    <p:sldId id="319"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8703" autoAdjust="0"/>
  </p:normalViewPr>
  <p:slideViewPr>
    <p:cSldViewPr>
      <p:cViewPr varScale="1">
        <p:scale>
          <a:sx n="91" d="100"/>
          <a:sy n="91" d="100"/>
        </p:scale>
        <p:origin x="126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E12E2C-5036-5F47-BFD9-B1E6E434EE50}" type="datetimeFigureOut">
              <a:rPr lang="en-US" smtClean="0"/>
              <a:pPr/>
              <a:t>3/4/2019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FF986-ED80-6F4C-B576-E7A453BF247A}" type="slidenum">
              <a:rPr lang="en-US" smtClean="0"/>
              <a:pPr/>
              <a:t>‹#›</a:t>
            </a:fld>
            <a:endParaRPr lang="en-US"/>
          </a:p>
        </p:txBody>
      </p:sp>
    </p:spTree>
    <p:extLst>
      <p:ext uri="{BB962C8B-B14F-4D97-AF65-F5344CB8AC3E}">
        <p14:creationId xmlns:p14="http://schemas.microsoft.com/office/powerpoint/2010/main" val="1163067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0FF986-ED80-6F4C-B576-E7A453BF247A}" type="slidenum">
              <a:rPr lang="en-US" smtClean="0"/>
              <a:pPr/>
              <a:t>40</a:t>
            </a:fld>
            <a:endParaRPr lang="en-US"/>
          </a:p>
        </p:txBody>
      </p:sp>
    </p:spTree>
    <p:extLst>
      <p:ext uri="{BB962C8B-B14F-4D97-AF65-F5344CB8AC3E}">
        <p14:creationId xmlns:p14="http://schemas.microsoft.com/office/powerpoint/2010/main" val="464150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0F01C2B6-800D-46CB-B88E-DD8EC268D1E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EDA7D-9CE2-4B27-A377-8D58B5318299}"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F01C2B6-800D-46CB-B88E-DD8EC268D1E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F01C2B6-800D-46CB-B88E-DD8EC268D1E9}" type="datetimeFigureOut">
              <a:rPr lang="en-US" smtClean="0"/>
              <a:pPr/>
              <a:t>3/4/2019</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0F01C2B6-800D-46CB-B88E-DD8EC268D1E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F01C2B6-800D-46CB-B88E-DD8EC268D1E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EDA7D-9CE2-4B27-A377-8D58B531829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p>
            <a:fld id="{0F01C2B6-800D-46CB-B88E-DD8EC268D1E9}" type="datetimeFigureOut">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dirty="0"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F01C2B6-800D-46CB-B88E-DD8EC268D1E9}" type="datetimeFigureOut">
              <a:rPr lang="en-US" smtClean="0"/>
              <a:pPr/>
              <a:t>3/4/2019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F01C2B6-800D-46CB-B88E-DD8EC268D1E9}" type="datetimeFigureOut">
              <a:rPr lang="en-US" smtClean="0"/>
              <a:pPr/>
              <a:t>3/4/2019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1C2B6-800D-46CB-B88E-DD8EC268D1E9}" type="datetimeFigureOut">
              <a:rPr lang="en-US" smtClean="0"/>
              <a:pPr/>
              <a:t>3/4/2019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EDA7D-9CE2-4B27-A377-8D58B53182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F01C2B6-800D-46CB-B88E-DD8EC268D1E9}" type="datetimeFigureOut">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EDA7D-9CE2-4B27-A377-8D58B5318299}"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F01C2B6-800D-46CB-B88E-DD8EC268D1E9}" type="datetimeFigureOut">
              <a:rPr lang="en-US" smtClean="0"/>
              <a:pPr/>
              <a:t>3/4/2019</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0FEDA7D-9CE2-4B27-A377-8D58B531829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lstStyle>
          <a:p>
            <a:fld id="{0F01C2B6-800D-46CB-B88E-DD8EC268D1E9}" type="datetimeFigureOut">
              <a:rPr lang="en-US" smtClean="0"/>
              <a:pPr/>
              <a:t>3/4/2019</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lstStyle>
          <a:p>
            <a:fld id="{E0FEDA7D-9CE2-4B27-A377-8D58B531829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Education_in_Pakista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justiceinnigeria.wordpress.com/page/2/" TargetMode="External"/><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International_human_rights_law#International_Bill_of_Human_Righ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www.radionz.co.nz/international/pacific-news/318840/fiji-agency-says-no-to-human-rights-march"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en.wikipedia.org/wiki/National_Food_Security_Act,_2013" TargetMode="External"/><Relationship Id="rId1" Type="http://schemas.openxmlformats.org/officeDocument/2006/relationships/slideLayout" Target="../slideLayouts/slideLayout6.xml"/><Relationship Id="rId4" Type="http://schemas.openxmlformats.org/officeDocument/2006/relationships/hyperlink" Target="https://en.wikipedia.org/wiki/Right_to_food_by_country"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www.quora.com/What-are-collective-righ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Burqa#Franc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hrw.org/news/2017/09/25/burma-military-commits-crimes-against-humanit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www.nobelprize.org/nobel_prizes/peace/laureates/2014/yousafzai-lecture_en.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normAutofit/>
          </a:bodyPr>
          <a:lstStyle/>
          <a:p>
            <a:r>
              <a:rPr lang="en-US" altLang="zh-HK" sz="6600" dirty="0" smtClean="0"/>
              <a:t>Human Rights</a:t>
            </a:r>
            <a:endParaRPr lang="zh-HK" altLang="en-US" sz="6600" dirty="0"/>
          </a:p>
        </p:txBody>
      </p:sp>
      <p:sp>
        <p:nvSpPr>
          <p:cNvPr id="6" name="副標題 5"/>
          <p:cNvSpPr>
            <a:spLocks noGrp="1"/>
          </p:cNvSpPr>
          <p:nvPr>
            <p:ph type="subTitle" idx="1"/>
          </p:nvPr>
        </p:nvSpPr>
        <p:spPr/>
        <p:txBody>
          <a:bodyPr>
            <a:normAutofit/>
          </a:bodyPr>
          <a:lstStyle/>
          <a:p>
            <a:r>
              <a:rPr lang="en-US" altLang="zh-HK" sz="6600" smtClean="0"/>
              <a:t>Lesson 5 </a:t>
            </a:r>
            <a:endParaRPr lang="zh-HK" altLang="en-US" sz="6600" dirty="0"/>
          </a:p>
        </p:txBody>
      </p:sp>
    </p:spTree>
    <p:extLst>
      <p:ext uri="{BB962C8B-B14F-4D97-AF65-F5344CB8AC3E}">
        <p14:creationId xmlns:p14="http://schemas.microsoft.com/office/powerpoint/2010/main" val="3674693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CN" dirty="0" smtClean="0"/>
              <a:t>Some facts about education in Pakistan</a:t>
            </a:r>
            <a:endParaRPr lang="zh-CN" altLang="en-US" dirty="0"/>
          </a:p>
        </p:txBody>
      </p:sp>
      <p:sp>
        <p:nvSpPr>
          <p:cNvPr id="3" name="內容版面配置區 2"/>
          <p:cNvSpPr>
            <a:spLocks noGrp="1"/>
          </p:cNvSpPr>
          <p:nvPr>
            <p:ph idx="1"/>
          </p:nvPr>
        </p:nvSpPr>
        <p:spPr>
          <a:xfrm>
            <a:off x="304800" y="1600200"/>
            <a:ext cx="8229600" cy="5105400"/>
          </a:xfrm>
        </p:spPr>
        <p:txBody>
          <a:bodyPr>
            <a:normAutofit/>
          </a:bodyPr>
          <a:lstStyle/>
          <a:p>
            <a:endParaRPr lang="en-US" altLang="zh-CN" dirty="0"/>
          </a:p>
          <a:p>
            <a:pPr marL="633222" indent="-514350">
              <a:buClrTx/>
              <a:buFont typeface="+mj-lt"/>
              <a:buAutoNum type="arabicPeriod"/>
            </a:pPr>
            <a:r>
              <a:rPr lang="en-US" altLang="zh-CN" sz="2800" dirty="0"/>
              <a:t>Only 18% of Pakistani women have received 10 years or more of schooling</a:t>
            </a:r>
            <a:r>
              <a:rPr lang="en-US" altLang="zh-CN" sz="2800" dirty="0" smtClean="0"/>
              <a:t>.</a:t>
            </a:r>
          </a:p>
          <a:p>
            <a:pPr marL="633222" indent="-514350">
              <a:buClrTx/>
              <a:buFont typeface="+mj-lt"/>
              <a:buAutoNum type="arabicPeriod"/>
            </a:pPr>
            <a:r>
              <a:rPr lang="en-US" altLang="zh-CN" sz="2800" dirty="0"/>
              <a:t>According to UNESCO figures, </a:t>
            </a:r>
            <a:r>
              <a:rPr lang="en-US" altLang="zh-CN" sz="2800" u="sng" dirty="0"/>
              <a:t>primary school </a:t>
            </a:r>
            <a:r>
              <a:rPr lang="en-US" altLang="zh-CN" sz="2800" dirty="0"/>
              <a:t>enrollment for </a:t>
            </a:r>
            <a:r>
              <a:rPr lang="en-US" altLang="zh-CN" sz="2800" dirty="0">
                <a:solidFill>
                  <a:srgbClr val="FF0000"/>
                </a:solidFill>
              </a:rPr>
              <a:t>girls</a:t>
            </a:r>
            <a:r>
              <a:rPr lang="en-US" altLang="zh-CN" sz="2800" dirty="0"/>
              <a:t> stand at </a:t>
            </a:r>
            <a:r>
              <a:rPr lang="en-US" altLang="zh-CN" sz="2800" dirty="0">
                <a:solidFill>
                  <a:srgbClr val="FF0000"/>
                </a:solidFill>
              </a:rPr>
              <a:t>60 per cent </a:t>
            </a:r>
            <a:r>
              <a:rPr lang="en-US" altLang="zh-CN" sz="2800" dirty="0"/>
              <a:t>as compared to </a:t>
            </a:r>
            <a:r>
              <a:rPr lang="en-US" altLang="zh-CN" sz="2800" dirty="0">
                <a:solidFill>
                  <a:srgbClr val="0070C0"/>
                </a:solidFill>
              </a:rPr>
              <a:t>84 percent </a:t>
            </a:r>
            <a:r>
              <a:rPr lang="en-US" altLang="zh-CN" sz="2800" dirty="0"/>
              <a:t>for </a:t>
            </a:r>
            <a:r>
              <a:rPr lang="en-US" altLang="zh-CN" sz="2800" dirty="0">
                <a:solidFill>
                  <a:srgbClr val="0070C0"/>
                </a:solidFill>
              </a:rPr>
              <a:t>boys</a:t>
            </a:r>
            <a:r>
              <a:rPr lang="en-US" altLang="zh-CN" sz="2800" dirty="0"/>
              <a:t>. </a:t>
            </a:r>
            <a:endParaRPr lang="en-US" altLang="zh-CN" sz="2800" dirty="0" smtClean="0"/>
          </a:p>
          <a:p>
            <a:pPr marL="633222" indent="-514350">
              <a:buClrTx/>
              <a:buFont typeface="+mj-lt"/>
              <a:buAutoNum type="arabicPeriod"/>
            </a:pPr>
            <a:r>
              <a:rPr lang="en-US" altLang="zh-CN" sz="2800" dirty="0" smtClean="0"/>
              <a:t>The </a:t>
            </a:r>
            <a:r>
              <a:rPr lang="en-US" altLang="zh-CN" sz="2800" u="sng" dirty="0"/>
              <a:t>secondary school </a:t>
            </a:r>
            <a:r>
              <a:rPr lang="en-US" altLang="zh-CN" sz="2800" dirty="0"/>
              <a:t>enrollment rate stands at a lower rate of </a:t>
            </a:r>
            <a:r>
              <a:rPr lang="en-US" altLang="zh-CN" sz="2800" dirty="0">
                <a:solidFill>
                  <a:srgbClr val="FF0000"/>
                </a:solidFill>
              </a:rPr>
              <a:t>32 percent for females </a:t>
            </a:r>
            <a:r>
              <a:rPr lang="en-US" altLang="zh-CN" sz="2800" dirty="0"/>
              <a:t>and </a:t>
            </a:r>
            <a:r>
              <a:rPr lang="en-US" altLang="zh-CN" sz="2800" dirty="0">
                <a:solidFill>
                  <a:srgbClr val="0070C0"/>
                </a:solidFill>
              </a:rPr>
              <a:t>46 per cent males</a:t>
            </a:r>
            <a:r>
              <a:rPr lang="en-US" altLang="zh-CN" sz="2800" dirty="0" smtClean="0"/>
              <a:t>.</a:t>
            </a:r>
          </a:p>
          <a:p>
            <a:pPr marL="118872" indent="0">
              <a:buClrTx/>
              <a:buNone/>
            </a:pPr>
            <a:endParaRPr lang="en-US" altLang="zh-CN" sz="2800" dirty="0" smtClean="0"/>
          </a:p>
          <a:p>
            <a:pPr marL="118872" indent="0">
              <a:buClrTx/>
              <a:buNone/>
            </a:pPr>
            <a:r>
              <a:rPr lang="en-GB" altLang="zh-CN" sz="2000" dirty="0">
                <a:hlinkClick r:id="rId2"/>
              </a:rPr>
              <a:t>https://</a:t>
            </a:r>
            <a:r>
              <a:rPr lang="en-GB" altLang="zh-CN" sz="2000" dirty="0" smtClean="0">
                <a:hlinkClick r:id="rId2"/>
              </a:rPr>
              <a:t>en.wikipedia.org/wiki/Education_in_Pakistan</a:t>
            </a:r>
            <a:r>
              <a:rPr lang="en-GB" altLang="zh-CN" sz="2000" dirty="0" smtClean="0"/>
              <a:t> </a:t>
            </a:r>
            <a:endParaRPr lang="zh-CN" altLang="en-US" sz="2000" dirty="0"/>
          </a:p>
        </p:txBody>
      </p:sp>
    </p:spTree>
    <p:extLst>
      <p:ext uri="{BB962C8B-B14F-4D97-AF65-F5344CB8AC3E}">
        <p14:creationId xmlns:p14="http://schemas.microsoft.com/office/powerpoint/2010/main" val="36057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HK" dirty="0"/>
              <a:t>Universal Declaration of </a:t>
            </a:r>
            <a:r>
              <a:rPr lang="en-US" altLang="zh-HK" dirty="0" smtClean="0"/>
              <a:t/>
            </a:r>
            <a:br>
              <a:rPr lang="en-US" altLang="zh-HK" dirty="0" smtClean="0"/>
            </a:br>
            <a:r>
              <a:rPr lang="en-US" altLang="zh-HK" dirty="0" smtClean="0"/>
              <a:t>Human Rights (UDHR)</a:t>
            </a:r>
            <a:endParaRPr lang="zh-HK" altLang="en-US" dirty="0"/>
          </a:p>
        </p:txBody>
      </p:sp>
      <p:sp>
        <p:nvSpPr>
          <p:cNvPr id="3" name="內容版面配置區 2"/>
          <p:cNvSpPr>
            <a:spLocks noGrp="1"/>
          </p:cNvSpPr>
          <p:nvPr>
            <p:ph idx="1"/>
          </p:nvPr>
        </p:nvSpPr>
        <p:spPr/>
        <p:txBody>
          <a:bodyPr>
            <a:normAutofit/>
          </a:bodyPr>
          <a:lstStyle/>
          <a:p>
            <a:r>
              <a:rPr lang="en-US" altLang="zh-HK" dirty="0"/>
              <a:t>Article </a:t>
            </a:r>
            <a:r>
              <a:rPr lang="en-US" altLang="zh-HK" dirty="0" smtClean="0"/>
              <a:t>26</a:t>
            </a:r>
            <a:endParaRPr lang="en-US" altLang="zh-HK" dirty="0"/>
          </a:p>
          <a:p>
            <a:pPr lvl="1"/>
            <a:r>
              <a:rPr lang="en-US" altLang="zh-HK" dirty="0"/>
              <a:t>1. </a:t>
            </a:r>
            <a:r>
              <a:rPr lang="en-US" altLang="zh-HK" dirty="0">
                <a:solidFill>
                  <a:srgbClr val="FF0000"/>
                </a:solidFill>
              </a:rPr>
              <a:t>Everyone has the right to education</a:t>
            </a:r>
            <a:r>
              <a:rPr lang="en-US" altLang="zh-HK" dirty="0"/>
              <a:t>. </a:t>
            </a:r>
            <a:endParaRPr lang="en-US" altLang="zh-HK" dirty="0" smtClean="0"/>
          </a:p>
          <a:p>
            <a:pPr lvl="2"/>
            <a:r>
              <a:rPr lang="en-US" altLang="zh-HK" dirty="0" smtClean="0"/>
              <a:t>Education </a:t>
            </a:r>
            <a:r>
              <a:rPr lang="en-US" altLang="zh-HK" dirty="0"/>
              <a:t>shall be free, at least in the elementary and fundamental stages. </a:t>
            </a:r>
            <a:endParaRPr lang="en-US" altLang="zh-HK" dirty="0" smtClean="0"/>
          </a:p>
          <a:p>
            <a:pPr lvl="2"/>
            <a:r>
              <a:rPr lang="en-US" altLang="zh-HK" dirty="0" smtClean="0"/>
              <a:t>Elementary </a:t>
            </a:r>
            <a:r>
              <a:rPr lang="en-US" altLang="zh-HK" dirty="0"/>
              <a:t>education shall be compulsory. </a:t>
            </a:r>
            <a:endParaRPr lang="en-US" altLang="zh-HK" dirty="0" smtClean="0"/>
          </a:p>
          <a:p>
            <a:pPr lvl="2"/>
            <a:r>
              <a:rPr lang="en-US" altLang="zh-HK" dirty="0" smtClean="0"/>
              <a:t>Technical </a:t>
            </a:r>
            <a:r>
              <a:rPr lang="en-US" altLang="zh-HK" dirty="0"/>
              <a:t>and professional education shall be made generally available and </a:t>
            </a:r>
            <a:endParaRPr lang="en-US" altLang="zh-HK" dirty="0" smtClean="0"/>
          </a:p>
          <a:p>
            <a:pPr lvl="2"/>
            <a:r>
              <a:rPr lang="en-US" altLang="zh-HK" dirty="0" smtClean="0"/>
              <a:t>higher </a:t>
            </a:r>
            <a:r>
              <a:rPr lang="en-US" altLang="zh-HK" dirty="0"/>
              <a:t>education shall be equally accessible to all on the basis of merit.</a:t>
            </a:r>
            <a:endParaRPr lang="zh-HK" altLang="en-US" dirty="0"/>
          </a:p>
        </p:txBody>
      </p:sp>
    </p:spTree>
    <p:extLst>
      <p:ext uri="{BB962C8B-B14F-4D97-AF65-F5344CB8AC3E}">
        <p14:creationId xmlns:p14="http://schemas.microsoft.com/office/powerpoint/2010/main" val="2340214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t>
            </a:r>
            <a:r>
              <a:rPr lang="en-US" altLang="zh-HK" dirty="0" smtClean="0"/>
              <a:t>il giant Chevron </a:t>
            </a:r>
            <a:endParaRPr lang="en-US" dirty="0"/>
          </a:p>
        </p:txBody>
      </p:sp>
      <p:pic>
        <p:nvPicPr>
          <p:cNvPr id="7" name="Content Placeholder 6" descr="chevron fishing.jpg"/>
          <p:cNvPicPr>
            <a:picLocks noGrp="1" noChangeAspect="1"/>
          </p:cNvPicPr>
          <p:nvPr>
            <p:ph sz="half" idx="1"/>
          </p:nvPr>
        </p:nvPicPr>
        <p:blipFill>
          <a:blip r:embed="rId2"/>
          <a:stretch>
            <a:fillRect/>
          </a:stretch>
        </p:blipFill>
        <p:spPr>
          <a:xfrm>
            <a:off x="0" y="1439320"/>
            <a:ext cx="4876800" cy="3320938"/>
          </a:xfrm>
        </p:spPr>
      </p:pic>
      <p:sp>
        <p:nvSpPr>
          <p:cNvPr id="8" name="TextBox 7"/>
          <p:cNvSpPr txBox="1"/>
          <p:nvPr/>
        </p:nvSpPr>
        <p:spPr>
          <a:xfrm>
            <a:off x="228601" y="5029200"/>
            <a:ext cx="8610600" cy="1384995"/>
          </a:xfrm>
          <a:prstGeom prst="rect">
            <a:avLst/>
          </a:prstGeom>
          <a:noFill/>
        </p:spPr>
        <p:txBody>
          <a:bodyPr wrap="square" rtlCol="0">
            <a:spAutoFit/>
          </a:bodyPr>
          <a:lstStyle/>
          <a:p>
            <a:r>
              <a:rPr lang="en-US" sz="2800" dirty="0" smtClean="0"/>
              <a:t>Chevron are accused of destroying the fish-stocks of </a:t>
            </a:r>
          </a:p>
          <a:p>
            <a:r>
              <a:rPr lang="en-US" sz="2800" dirty="0" smtClean="0"/>
              <a:t>Nigeria through leaking toxic chemicals into the local fresh water lakes and rivers.</a:t>
            </a:r>
            <a:endParaRPr lang="en-US" sz="2000" dirty="0"/>
          </a:p>
        </p:txBody>
      </p:sp>
      <p:pic>
        <p:nvPicPr>
          <p:cNvPr id="4" name="內容版面配置區 3"/>
          <p:cNvPicPr>
            <a:picLocks noGrp="1" noChangeAspect="1"/>
          </p:cNvPicPr>
          <p:nvPr>
            <p:ph sz="half" idx="2"/>
          </p:nvPr>
        </p:nvPicPr>
        <p:blipFill>
          <a:blip r:embed="rId3"/>
          <a:stretch>
            <a:fillRect/>
          </a:stretch>
        </p:blipFill>
        <p:spPr>
          <a:xfrm>
            <a:off x="5867400" y="1971077"/>
            <a:ext cx="2019300" cy="2257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chevron nigeria klling.jpg"/>
          <p:cNvPicPr>
            <a:picLocks noGrp="1" noChangeAspect="1"/>
          </p:cNvPicPr>
          <p:nvPr>
            <p:ph sz="half" idx="1"/>
          </p:nvPr>
        </p:nvPicPr>
        <p:blipFill>
          <a:blip r:embed="rId2"/>
          <a:stretch>
            <a:fillRect/>
          </a:stretch>
        </p:blipFill>
        <p:spPr>
          <a:xfrm>
            <a:off x="0" y="0"/>
            <a:ext cx="9144000" cy="3497379"/>
          </a:xfrm>
        </p:spPr>
      </p:pic>
      <p:sp>
        <p:nvSpPr>
          <p:cNvPr id="4" name="Content Placeholder 3"/>
          <p:cNvSpPr>
            <a:spLocks noGrp="1"/>
          </p:cNvSpPr>
          <p:nvPr>
            <p:ph sz="half" idx="2"/>
          </p:nvPr>
        </p:nvSpPr>
        <p:spPr>
          <a:xfrm>
            <a:off x="457200" y="3649779"/>
            <a:ext cx="8229600" cy="3208221"/>
          </a:xfrm>
        </p:spPr>
        <p:txBody>
          <a:bodyPr>
            <a:normAutofit fontScale="77500" lnSpcReduction="20000"/>
          </a:bodyPr>
          <a:lstStyle/>
          <a:p>
            <a:pPr marL="0" indent="0">
              <a:lnSpc>
                <a:spcPct val="120000"/>
              </a:lnSpc>
              <a:buNone/>
            </a:pPr>
            <a:r>
              <a:rPr lang="en-US" sz="3500" dirty="0" smtClean="0"/>
              <a:t>“Two men were killed and two were wounded by shots fired by troops summoned by Chevron’s Nigerian subsidiary on the fourth day of a confrontation with more than 100 villagers. Jurors [are] assessing …claims of assault, torture and wrongful death…” </a:t>
            </a:r>
          </a:p>
          <a:p>
            <a:pPr marL="0" indent="0">
              <a:lnSpc>
                <a:spcPct val="120000"/>
              </a:lnSpc>
              <a:buNone/>
            </a:pPr>
            <a:r>
              <a:rPr lang="en-US" b="1" dirty="0" smtClean="0"/>
              <a:t>	</a:t>
            </a:r>
            <a:r>
              <a:rPr lang="en-US" dirty="0" smtClean="0"/>
              <a:t>			(</a:t>
            </a:r>
            <a:r>
              <a:rPr lang="en-US" dirty="0" smtClean="0">
                <a:hlinkClick r:id="rId3"/>
              </a:rPr>
              <a:t>http://justiceinnigeria.wordpress.com/page/2/</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HK" dirty="0"/>
              <a:t>Universal Declaration of </a:t>
            </a:r>
            <a:br>
              <a:rPr lang="en-US" altLang="zh-HK" dirty="0"/>
            </a:br>
            <a:r>
              <a:rPr lang="en-US" altLang="zh-HK" dirty="0"/>
              <a:t>Human Rights</a:t>
            </a:r>
            <a:endParaRPr lang="zh-HK" altLang="en-US" dirty="0"/>
          </a:p>
        </p:txBody>
      </p:sp>
      <p:sp>
        <p:nvSpPr>
          <p:cNvPr id="5" name="內容版面配置區 4"/>
          <p:cNvSpPr>
            <a:spLocks noGrp="1"/>
          </p:cNvSpPr>
          <p:nvPr>
            <p:ph idx="1"/>
          </p:nvPr>
        </p:nvSpPr>
        <p:spPr>
          <a:xfrm>
            <a:off x="152400" y="1775191"/>
            <a:ext cx="8763000" cy="5082809"/>
          </a:xfrm>
        </p:spPr>
        <p:txBody>
          <a:bodyPr>
            <a:normAutofit/>
          </a:bodyPr>
          <a:lstStyle/>
          <a:p>
            <a:r>
              <a:rPr lang="en-US" altLang="zh-HK" sz="3600" dirty="0"/>
              <a:t>Article </a:t>
            </a:r>
            <a:r>
              <a:rPr lang="en-US" altLang="zh-HK" sz="3600" dirty="0" smtClean="0"/>
              <a:t>25</a:t>
            </a:r>
            <a:endParaRPr lang="en-US" altLang="zh-HK" sz="3600" dirty="0"/>
          </a:p>
          <a:p>
            <a:pPr lvl="1"/>
            <a:r>
              <a:rPr lang="en-US" altLang="zh-HK" sz="3200" dirty="0" smtClean="0"/>
              <a:t>Everyone </a:t>
            </a:r>
            <a:r>
              <a:rPr lang="en-US" altLang="zh-HK" sz="3200" dirty="0"/>
              <a:t>has </a:t>
            </a:r>
            <a:endParaRPr lang="en-US" altLang="zh-HK" sz="3200" dirty="0" smtClean="0"/>
          </a:p>
          <a:p>
            <a:pPr marL="1225296" lvl="2" indent="-457200">
              <a:buFont typeface="+mj-ea"/>
              <a:buAutoNum type="circleNumDbPlain"/>
            </a:pPr>
            <a:r>
              <a:rPr lang="en-US" altLang="zh-HK" sz="2800" dirty="0" smtClean="0"/>
              <a:t>the </a:t>
            </a:r>
            <a:r>
              <a:rPr lang="en-US" altLang="zh-HK" sz="2800" u="sng" dirty="0">
                <a:solidFill>
                  <a:srgbClr val="FF0000"/>
                </a:solidFill>
              </a:rPr>
              <a:t>right to a standard of living </a:t>
            </a:r>
            <a:r>
              <a:rPr lang="en-US" altLang="zh-HK" sz="2800" dirty="0"/>
              <a:t>adequate for the health and well-being of himself and of his family, including </a:t>
            </a:r>
            <a:r>
              <a:rPr lang="en-US" altLang="zh-HK" sz="2800" dirty="0">
                <a:solidFill>
                  <a:srgbClr val="0070C0"/>
                </a:solidFill>
              </a:rPr>
              <a:t>food, clothing, housing and medical care and necessary social services</a:t>
            </a:r>
            <a:r>
              <a:rPr lang="en-US" altLang="zh-HK" sz="2800" dirty="0"/>
              <a:t>, and </a:t>
            </a:r>
          </a:p>
          <a:p>
            <a:pPr marL="1225296" lvl="2" indent="-457200">
              <a:buFont typeface="+mj-ea"/>
              <a:buAutoNum type="circleNumDbPlain"/>
            </a:pPr>
            <a:r>
              <a:rPr lang="en-US" altLang="zh-HK" sz="2800" u="sng" dirty="0" smtClean="0">
                <a:solidFill>
                  <a:srgbClr val="FF0000"/>
                </a:solidFill>
              </a:rPr>
              <a:t>the </a:t>
            </a:r>
            <a:r>
              <a:rPr lang="en-US" altLang="zh-HK" sz="2800" u="sng" dirty="0">
                <a:solidFill>
                  <a:srgbClr val="FF0000"/>
                </a:solidFill>
              </a:rPr>
              <a:t>right to security </a:t>
            </a:r>
            <a:r>
              <a:rPr lang="en-US" altLang="zh-HK" sz="2800" dirty="0"/>
              <a:t>in the event of unemployment, sickness, disability, widowhood, old age or other lack of livelihood in circumstances beyond his control.</a:t>
            </a:r>
            <a:endParaRPr lang="zh-HK" altLang="en-US" sz="2800" dirty="0"/>
          </a:p>
        </p:txBody>
      </p:sp>
    </p:spTree>
    <p:extLst>
      <p:ext uri="{BB962C8B-B14F-4D97-AF65-F5344CB8AC3E}">
        <p14:creationId xmlns:p14="http://schemas.microsoft.com/office/powerpoint/2010/main" val="184884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human rights?</a:t>
            </a:r>
            <a:endParaRPr lang="en-US" dirty="0"/>
          </a:p>
        </p:txBody>
      </p:sp>
      <p:sp>
        <p:nvSpPr>
          <p:cNvPr id="4" name="Content Placeholder 3"/>
          <p:cNvSpPr>
            <a:spLocks noGrp="1"/>
          </p:cNvSpPr>
          <p:nvPr>
            <p:ph sz="half" idx="1"/>
          </p:nvPr>
        </p:nvSpPr>
        <p:spPr>
          <a:xfrm>
            <a:off x="457200" y="1773936"/>
            <a:ext cx="4038600" cy="4855464"/>
          </a:xfrm>
        </p:spPr>
        <p:txBody>
          <a:bodyPr>
            <a:normAutofit lnSpcReduction="10000"/>
          </a:bodyPr>
          <a:lstStyle/>
          <a:p>
            <a:pPr marL="0" indent="0">
              <a:buNone/>
            </a:pPr>
            <a:r>
              <a:rPr lang="en-US" sz="3200" b="1" dirty="0" smtClean="0"/>
              <a:t>“Human rights are </a:t>
            </a:r>
            <a:r>
              <a:rPr lang="en-US" sz="3200" b="1" dirty="0" smtClean="0">
                <a:solidFill>
                  <a:srgbClr val="00B050"/>
                </a:solidFill>
              </a:rPr>
              <a:t>fundamental</a:t>
            </a:r>
            <a:r>
              <a:rPr lang="en-US" sz="3200" b="1" dirty="0" smtClean="0"/>
              <a:t> rights which empower </a:t>
            </a:r>
            <a:r>
              <a:rPr lang="en-US" sz="2600" b="1" dirty="0" smtClean="0"/>
              <a:t>[i.e. give authority and power to] </a:t>
            </a:r>
            <a:r>
              <a:rPr lang="en-US" sz="3200" b="1" dirty="0" smtClean="0"/>
              <a:t>human beings to shape their lives with accordance to </a:t>
            </a:r>
            <a:r>
              <a:rPr lang="en-US" sz="3200" b="1" dirty="0" smtClean="0">
                <a:solidFill>
                  <a:srgbClr val="FF0000"/>
                </a:solidFill>
              </a:rPr>
              <a:t>liberty</a:t>
            </a:r>
            <a:r>
              <a:rPr lang="en-US" sz="3200" b="1" dirty="0" smtClean="0"/>
              <a:t>, </a:t>
            </a:r>
            <a:r>
              <a:rPr lang="en-US" sz="3200" b="1" dirty="0" smtClean="0">
                <a:solidFill>
                  <a:srgbClr val="FF0000"/>
                </a:solidFill>
              </a:rPr>
              <a:t>equality</a:t>
            </a:r>
            <a:r>
              <a:rPr lang="en-US" sz="3200" b="1" dirty="0" smtClean="0"/>
              <a:t> and respect for </a:t>
            </a:r>
            <a:r>
              <a:rPr lang="en-US" sz="3200" b="1" dirty="0" smtClean="0">
                <a:solidFill>
                  <a:srgbClr val="FF0000"/>
                </a:solidFill>
              </a:rPr>
              <a:t>human dignity</a:t>
            </a:r>
            <a:r>
              <a:rPr lang="en-US" sz="3200" b="1" dirty="0" smtClean="0"/>
              <a:t>”</a:t>
            </a:r>
          </a:p>
          <a:p>
            <a:pPr>
              <a:buNone/>
            </a:pPr>
            <a:endParaRPr lang="en-US" dirty="0" smtClean="0"/>
          </a:p>
          <a:p>
            <a:pPr>
              <a:buNone/>
            </a:pPr>
            <a:r>
              <a:rPr lang="en-US" sz="2000" dirty="0" smtClean="0"/>
              <a:t>(NICE Education Manual, 2003)</a:t>
            </a:r>
            <a:endParaRPr lang="en-US" sz="2000" dirty="0"/>
          </a:p>
        </p:txBody>
      </p:sp>
      <p:pic>
        <p:nvPicPr>
          <p:cNvPr id="6" name="Content Placeholder 5" descr="human rights hands image.bmp"/>
          <p:cNvPicPr>
            <a:picLocks noGrp="1" noChangeAspect="1"/>
          </p:cNvPicPr>
          <p:nvPr>
            <p:ph sz="half" idx="2"/>
          </p:nvPr>
        </p:nvPicPr>
        <p:blipFill>
          <a:blip r:embed="rId2"/>
          <a:stretch>
            <a:fillRect/>
          </a:stretch>
        </p:blipFill>
        <p:spPr>
          <a:xfrm>
            <a:off x="4724400" y="1752600"/>
            <a:ext cx="4191000" cy="48768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t>Violation of human rights</a:t>
            </a:r>
            <a:endParaRPr lang="zh-HK" altLang="en-US" dirty="0"/>
          </a:p>
        </p:txBody>
      </p:sp>
      <p:sp>
        <p:nvSpPr>
          <p:cNvPr id="3" name="內容版面配置區 2"/>
          <p:cNvSpPr>
            <a:spLocks noGrp="1"/>
          </p:cNvSpPr>
          <p:nvPr>
            <p:ph idx="1"/>
          </p:nvPr>
        </p:nvSpPr>
        <p:spPr/>
        <p:txBody>
          <a:bodyPr>
            <a:normAutofit lnSpcReduction="10000"/>
          </a:bodyPr>
          <a:lstStyle/>
          <a:p>
            <a:r>
              <a:rPr lang="en-US" altLang="zh-HK" dirty="0" smtClean="0">
                <a:solidFill>
                  <a:srgbClr val="0070C0"/>
                </a:solidFill>
              </a:rPr>
              <a:t>The Rohingya refugees</a:t>
            </a:r>
          </a:p>
          <a:p>
            <a:pPr lvl="1"/>
            <a:r>
              <a:rPr lang="en-US" altLang="zh-HK" dirty="0">
                <a:solidFill>
                  <a:srgbClr val="FF0000"/>
                </a:solidFill>
              </a:rPr>
              <a:t>No </a:t>
            </a:r>
            <a:r>
              <a:rPr lang="en-US" altLang="zh-HK" dirty="0" smtClean="0">
                <a:solidFill>
                  <a:srgbClr val="FF0000"/>
                </a:solidFill>
              </a:rPr>
              <a:t>liberty</a:t>
            </a:r>
          </a:p>
          <a:p>
            <a:pPr lvl="1"/>
            <a:r>
              <a:rPr lang="en-US" altLang="zh-HK" dirty="0" smtClean="0">
                <a:solidFill>
                  <a:srgbClr val="FF0000"/>
                </a:solidFill>
              </a:rPr>
              <a:t>Unequal</a:t>
            </a:r>
            <a:r>
              <a:rPr lang="en-US" altLang="zh-HK" dirty="0" smtClean="0"/>
              <a:t> to the people of other ethnic groups in Myanmar</a:t>
            </a:r>
          </a:p>
          <a:p>
            <a:pPr lvl="2"/>
            <a:r>
              <a:rPr lang="en-US" altLang="zh-HK" dirty="0" smtClean="0"/>
              <a:t>They have no citizenship and nationality.</a:t>
            </a:r>
          </a:p>
          <a:p>
            <a:pPr lvl="1"/>
            <a:r>
              <a:rPr lang="en-US" altLang="zh-HK" dirty="0" smtClean="0">
                <a:solidFill>
                  <a:srgbClr val="FF0000"/>
                </a:solidFill>
              </a:rPr>
              <a:t>No dignity</a:t>
            </a:r>
          </a:p>
          <a:p>
            <a:pPr lvl="2"/>
            <a:r>
              <a:rPr lang="en-US" altLang="zh-HK" dirty="0" smtClean="0"/>
              <a:t>No security</a:t>
            </a:r>
          </a:p>
          <a:p>
            <a:pPr lvl="2"/>
            <a:r>
              <a:rPr lang="en-US" altLang="zh-HK" dirty="0" smtClean="0"/>
              <a:t>Being brutally treated</a:t>
            </a:r>
          </a:p>
          <a:p>
            <a:pPr lvl="2"/>
            <a:r>
              <a:rPr lang="en-US" altLang="zh-HK" dirty="0" smtClean="0"/>
              <a:t>Homeless</a:t>
            </a:r>
          </a:p>
          <a:p>
            <a:pPr lvl="2"/>
            <a:r>
              <a:rPr lang="en-US" altLang="zh-HK" dirty="0" smtClean="0"/>
              <a:t>Some being separated from their families</a:t>
            </a:r>
            <a:endParaRPr lang="en-US" altLang="zh-HK" dirty="0"/>
          </a:p>
        </p:txBody>
      </p:sp>
    </p:spTree>
    <p:extLst>
      <p:ext uri="{BB962C8B-B14F-4D97-AF65-F5344CB8AC3E}">
        <p14:creationId xmlns:p14="http://schemas.microsoft.com/office/powerpoint/2010/main" val="2934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GB" altLang="zh-CN" dirty="0"/>
              <a:t>Violation of human rights</a:t>
            </a:r>
            <a:endParaRPr lang="zh-CN" altLang="en-US" dirty="0"/>
          </a:p>
        </p:txBody>
      </p:sp>
      <p:sp>
        <p:nvSpPr>
          <p:cNvPr id="5" name="內容版面配置區 4"/>
          <p:cNvSpPr>
            <a:spLocks noGrp="1"/>
          </p:cNvSpPr>
          <p:nvPr>
            <p:ph idx="1"/>
          </p:nvPr>
        </p:nvSpPr>
        <p:spPr/>
        <p:txBody>
          <a:bodyPr>
            <a:normAutofit lnSpcReduction="10000"/>
          </a:bodyPr>
          <a:lstStyle/>
          <a:p>
            <a:r>
              <a:rPr lang="en-US" altLang="zh-HK" dirty="0">
                <a:solidFill>
                  <a:srgbClr val="0070C0"/>
                </a:solidFill>
              </a:rPr>
              <a:t>Girls without education</a:t>
            </a:r>
          </a:p>
          <a:p>
            <a:pPr lvl="1"/>
            <a:r>
              <a:rPr lang="en-US" altLang="zh-HK" dirty="0">
                <a:solidFill>
                  <a:srgbClr val="FF0000"/>
                </a:solidFill>
              </a:rPr>
              <a:t>No liberty</a:t>
            </a:r>
          </a:p>
          <a:p>
            <a:pPr lvl="2"/>
            <a:r>
              <a:rPr lang="en-US" altLang="zh-HK" dirty="0"/>
              <a:t>Social coercion  and prohibition on girls’ education</a:t>
            </a:r>
          </a:p>
          <a:p>
            <a:pPr lvl="1"/>
            <a:r>
              <a:rPr lang="en-US" altLang="zh-HK" dirty="0">
                <a:solidFill>
                  <a:srgbClr val="FF0000"/>
                </a:solidFill>
              </a:rPr>
              <a:t>Unequal </a:t>
            </a:r>
            <a:endParaRPr lang="en-US" altLang="zh-HK" dirty="0" smtClean="0">
              <a:solidFill>
                <a:srgbClr val="FF0000"/>
              </a:solidFill>
            </a:endParaRPr>
          </a:p>
          <a:p>
            <a:pPr lvl="2"/>
            <a:r>
              <a:rPr lang="en-US" altLang="zh-HK" dirty="0" smtClean="0"/>
              <a:t>Unlike </a:t>
            </a:r>
            <a:r>
              <a:rPr lang="en-US" altLang="zh-HK" dirty="0"/>
              <a:t>the </a:t>
            </a:r>
            <a:r>
              <a:rPr lang="en-US" altLang="zh-HK" dirty="0" smtClean="0"/>
              <a:t>boys who are given more educational opportunities</a:t>
            </a:r>
            <a:endParaRPr lang="en-US" altLang="zh-HK" dirty="0"/>
          </a:p>
          <a:p>
            <a:pPr lvl="1"/>
            <a:r>
              <a:rPr lang="en-US" altLang="zh-HK" dirty="0">
                <a:solidFill>
                  <a:srgbClr val="FF0000"/>
                </a:solidFill>
              </a:rPr>
              <a:t>No dignity</a:t>
            </a:r>
          </a:p>
          <a:p>
            <a:pPr lvl="2"/>
            <a:r>
              <a:rPr lang="en-US" altLang="zh-HK" dirty="0"/>
              <a:t>Unable to read and write</a:t>
            </a:r>
          </a:p>
          <a:p>
            <a:pPr lvl="2"/>
            <a:r>
              <a:rPr lang="en-US" altLang="zh-HK" dirty="0"/>
              <a:t>Unable to develop their </a:t>
            </a:r>
            <a:r>
              <a:rPr lang="en-US" altLang="zh-HK" dirty="0" smtClean="0"/>
              <a:t>personality</a:t>
            </a:r>
          </a:p>
          <a:p>
            <a:pPr lvl="2"/>
            <a:r>
              <a:rPr lang="en-US" altLang="zh-HK" dirty="0" smtClean="0"/>
              <a:t>Unable to determine their own life</a:t>
            </a:r>
            <a:endParaRPr lang="en-US" altLang="zh-HK" dirty="0"/>
          </a:p>
          <a:p>
            <a:endParaRPr lang="zh-CN" altLang="en-US" dirty="0"/>
          </a:p>
        </p:txBody>
      </p:sp>
    </p:spTree>
    <p:extLst>
      <p:ext uri="{BB962C8B-B14F-4D97-AF65-F5344CB8AC3E}">
        <p14:creationId xmlns:p14="http://schemas.microsoft.com/office/powerpoint/2010/main" val="32215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GB" altLang="zh-CN" dirty="0"/>
              <a:t>Violation of human rights</a:t>
            </a:r>
            <a:endParaRPr lang="zh-CN" altLang="en-US" dirty="0"/>
          </a:p>
        </p:txBody>
      </p:sp>
      <p:sp>
        <p:nvSpPr>
          <p:cNvPr id="6" name="內容版面配置區 5"/>
          <p:cNvSpPr>
            <a:spLocks noGrp="1"/>
          </p:cNvSpPr>
          <p:nvPr>
            <p:ph idx="1"/>
          </p:nvPr>
        </p:nvSpPr>
        <p:spPr/>
        <p:txBody>
          <a:bodyPr>
            <a:normAutofit fontScale="92500" lnSpcReduction="10000"/>
          </a:bodyPr>
          <a:lstStyle/>
          <a:p>
            <a:r>
              <a:rPr lang="en-US" altLang="zh-HK" dirty="0">
                <a:solidFill>
                  <a:srgbClr val="0070C0"/>
                </a:solidFill>
              </a:rPr>
              <a:t>Those people in Nigeria </a:t>
            </a:r>
            <a:r>
              <a:rPr lang="en-US" altLang="zh-HK" dirty="0" smtClean="0">
                <a:solidFill>
                  <a:srgbClr val="0070C0"/>
                </a:solidFill>
              </a:rPr>
              <a:t>who </a:t>
            </a:r>
            <a:r>
              <a:rPr lang="en-US" altLang="zh-HK" dirty="0">
                <a:solidFill>
                  <a:srgbClr val="0070C0"/>
                </a:solidFill>
              </a:rPr>
              <a:t>suffered from the environmental hazards brought about by the oil </a:t>
            </a:r>
            <a:r>
              <a:rPr lang="en-US" altLang="zh-HK" dirty="0" smtClean="0">
                <a:solidFill>
                  <a:srgbClr val="0070C0"/>
                </a:solidFill>
              </a:rPr>
              <a:t>giant</a:t>
            </a:r>
            <a:endParaRPr lang="en-US" altLang="zh-HK" dirty="0">
              <a:solidFill>
                <a:srgbClr val="0070C0"/>
              </a:solidFill>
            </a:endParaRPr>
          </a:p>
          <a:p>
            <a:pPr lvl="1"/>
            <a:r>
              <a:rPr lang="en-US" altLang="zh-HK" dirty="0">
                <a:solidFill>
                  <a:srgbClr val="FF0000"/>
                </a:solidFill>
              </a:rPr>
              <a:t>No liberty</a:t>
            </a:r>
          </a:p>
          <a:p>
            <a:pPr lvl="2"/>
            <a:r>
              <a:rPr lang="en-US" altLang="zh-HK" dirty="0"/>
              <a:t>To express their voice</a:t>
            </a:r>
          </a:p>
          <a:p>
            <a:pPr lvl="1"/>
            <a:r>
              <a:rPr lang="en-US" altLang="zh-HK" dirty="0" smtClean="0">
                <a:solidFill>
                  <a:srgbClr val="FF0000"/>
                </a:solidFill>
              </a:rPr>
              <a:t>Unequal to the multinational corporation</a:t>
            </a:r>
            <a:endParaRPr lang="en-US" altLang="zh-HK" dirty="0">
              <a:solidFill>
                <a:srgbClr val="FF0000"/>
              </a:solidFill>
            </a:endParaRPr>
          </a:p>
          <a:p>
            <a:pPr lvl="2"/>
            <a:r>
              <a:rPr lang="en-US" altLang="zh-HK" dirty="0" smtClean="0"/>
              <a:t>Chevron is </a:t>
            </a:r>
            <a:r>
              <a:rPr lang="en-US" altLang="zh-HK" dirty="0"/>
              <a:t>protected by the </a:t>
            </a:r>
            <a:r>
              <a:rPr lang="en-US" altLang="zh-HK" dirty="0" smtClean="0"/>
              <a:t>government of Nigeria.</a:t>
            </a:r>
            <a:endParaRPr lang="en-US" altLang="zh-HK" dirty="0"/>
          </a:p>
          <a:p>
            <a:pPr lvl="1"/>
            <a:r>
              <a:rPr lang="en-US" altLang="zh-HK" dirty="0">
                <a:solidFill>
                  <a:srgbClr val="FF0000"/>
                </a:solidFill>
              </a:rPr>
              <a:t>No dignity</a:t>
            </a:r>
          </a:p>
          <a:p>
            <a:pPr lvl="2"/>
            <a:r>
              <a:rPr lang="en-US" altLang="zh-HK" dirty="0"/>
              <a:t>Forced to live in poor natural and political environments that seriously affected their health and lives. </a:t>
            </a:r>
            <a:endParaRPr lang="en-US" altLang="zh-HK" dirty="0" smtClean="0"/>
          </a:p>
          <a:p>
            <a:pPr lvl="2"/>
            <a:r>
              <a:rPr lang="en-US" altLang="zh-HK" dirty="0" smtClean="0"/>
              <a:t>Insecure, no work</a:t>
            </a:r>
            <a:endParaRPr lang="zh-HK" altLang="en-US" dirty="0"/>
          </a:p>
          <a:p>
            <a:endParaRPr lang="zh-CN" altLang="en-US" dirty="0"/>
          </a:p>
        </p:txBody>
      </p:sp>
    </p:spTree>
    <p:extLst>
      <p:ext uri="{BB962C8B-B14F-4D97-AF65-F5344CB8AC3E}">
        <p14:creationId xmlns:p14="http://schemas.microsoft.com/office/powerpoint/2010/main" val="344917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7" dur="500"/>
                                        <p:tgtEl>
                                          <p:spTgt spid="6">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5" dur="500"/>
                                        <p:tgtEl>
                                          <p:spTgt spid="6">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3" dur="500"/>
                                        <p:tgtEl>
                                          <p:spTgt spid="6">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6" dur="500"/>
                                        <p:tgtEl>
                                          <p:spTgt spid="6">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randombar(horizontal)">
                                      <p:cBhvr>
                                        <p:cTn id="29"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What is a </a:t>
            </a:r>
            <a:r>
              <a:rPr lang="en-US" altLang="zh-TW" dirty="0"/>
              <a:t>r</a:t>
            </a:r>
            <a:r>
              <a:rPr lang="en-US" altLang="zh-TW" dirty="0" smtClean="0"/>
              <a:t>ight</a:t>
            </a:r>
            <a:r>
              <a:rPr lang="en-US" altLang="zh-TW" dirty="0"/>
              <a:t>?</a:t>
            </a:r>
            <a:endParaRPr lang="zh-TW" altLang="en-US" dirty="0"/>
          </a:p>
        </p:txBody>
      </p:sp>
      <p:sp>
        <p:nvSpPr>
          <p:cNvPr id="3" name="內容版面配置區 2"/>
          <p:cNvSpPr>
            <a:spLocks noGrp="1"/>
          </p:cNvSpPr>
          <p:nvPr>
            <p:ph idx="1"/>
          </p:nvPr>
        </p:nvSpPr>
        <p:spPr>
          <a:xfrm>
            <a:off x="457200" y="1775191"/>
            <a:ext cx="8382000" cy="4854209"/>
          </a:xfrm>
        </p:spPr>
        <p:txBody>
          <a:bodyPr>
            <a:normAutofit fontScale="92500" lnSpcReduction="20000"/>
          </a:bodyPr>
          <a:lstStyle/>
          <a:p>
            <a:r>
              <a:rPr lang="en-US" altLang="zh-TW" dirty="0" smtClean="0"/>
              <a:t>Having a right </a:t>
            </a:r>
            <a:r>
              <a:rPr lang="en-US" altLang="zh-TW" dirty="0" smtClean="0">
                <a:sym typeface="Wingdings" panose="05000000000000000000" pitchFamily="2" charset="2"/>
              </a:rPr>
              <a:t></a:t>
            </a:r>
            <a:r>
              <a:rPr lang="en-US" altLang="zh-TW" dirty="0" smtClean="0"/>
              <a:t> can have a strong and legitimate </a:t>
            </a:r>
            <a:r>
              <a:rPr lang="en-US" altLang="zh-TW" u="sng" dirty="0" smtClean="0"/>
              <a:t>claim</a:t>
            </a:r>
          </a:p>
          <a:p>
            <a:pPr lvl="1"/>
            <a:r>
              <a:rPr lang="en-GB" dirty="0" smtClean="0"/>
              <a:t>‘claim’ here = a </a:t>
            </a:r>
            <a:r>
              <a:rPr lang="en-GB" dirty="0">
                <a:solidFill>
                  <a:srgbClr val="0070C0"/>
                </a:solidFill>
              </a:rPr>
              <a:t>demand</a:t>
            </a:r>
            <a:r>
              <a:rPr lang="en-GB" dirty="0"/>
              <a:t> or </a:t>
            </a:r>
            <a:r>
              <a:rPr lang="en-GB" dirty="0">
                <a:solidFill>
                  <a:srgbClr val="0070C0"/>
                </a:solidFill>
              </a:rPr>
              <a:t>request</a:t>
            </a:r>
            <a:r>
              <a:rPr lang="en-GB" dirty="0"/>
              <a:t> for something considered </a:t>
            </a:r>
            <a:r>
              <a:rPr lang="en-GB" dirty="0" smtClean="0"/>
              <a:t>one’s </a:t>
            </a:r>
            <a:r>
              <a:rPr lang="en-GB" dirty="0"/>
              <a:t>due.</a:t>
            </a:r>
            <a:endParaRPr lang="en-US" altLang="zh-TW" dirty="0" smtClean="0"/>
          </a:p>
          <a:p>
            <a:pPr lvl="1"/>
            <a:r>
              <a:rPr lang="en-US" altLang="zh-TW" dirty="0" smtClean="0">
                <a:solidFill>
                  <a:srgbClr val="C00000"/>
                </a:solidFill>
              </a:rPr>
              <a:t>E.g. if I claim a right to freedom of speech, I am asserting my legitimate claim against anyone who would prevent me from speaking out.</a:t>
            </a:r>
          </a:p>
          <a:p>
            <a:r>
              <a:rPr lang="en-US" altLang="zh-TW" dirty="0"/>
              <a:t>Having a </a:t>
            </a:r>
            <a:r>
              <a:rPr lang="en-US" altLang="zh-TW" b="1" u="sng" dirty="0"/>
              <a:t>right</a:t>
            </a:r>
            <a:r>
              <a:rPr lang="en-US" altLang="zh-TW" dirty="0"/>
              <a:t> </a:t>
            </a:r>
            <a:r>
              <a:rPr lang="en-US" altLang="zh-TW" dirty="0">
                <a:sym typeface="Wingdings" pitchFamily="2" charset="2"/>
              </a:rPr>
              <a:t> someone has a </a:t>
            </a:r>
            <a:r>
              <a:rPr lang="en-US" altLang="zh-TW" b="1" u="sng" dirty="0">
                <a:sym typeface="Wingdings" pitchFamily="2" charset="2"/>
              </a:rPr>
              <a:t>duty</a:t>
            </a:r>
            <a:r>
              <a:rPr lang="en-US" altLang="zh-TW" dirty="0">
                <a:sym typeface="Wingdings" pitchFamily="2" charset="2"/>
              </a:rPr>
              <a:t> or obligation to protect </a:t>
            </a:r>
            <a:r>
              <a:rPr lang="en-US" altLang="zh-TW" dirty="0" smtClean="0">
                <a:sym typeface="Wingdings" pitchFamily="2" charset="2"/>
              </a:rPr>
              <a:t>or respect that </a:t>
            </a:r>
            <a:r>
              <a:rPr lang="en-US" altLang="zh-TW" dirty="0">
                <a:sym typeface="Wingdings" pitchFamily="2" charset="2"/>
              </a:rPr>
              <a:t>right</a:t>
            </a:r>
          </a:p>
          <a:p>
            <a:r>
              <a:rPr lang="en-US" altLang="zh-TW" dirty="0">
                <a:sym typeface="Wingdings" pitchFamily="2" charset="2"/>
              </a:rPr>
              <a:t>Vice versa? I might have a duty to develop my talents even though no one has a right that I do so</a:t>
            </a:r>
            <a:r>
              <a:rPr lang="en-US" altLang="zh-TW" dirty="0" smtClean="0">
                <a:sym typeface="Wingdings" pitchFamily="2" charset="2"/>
              </a:rPr>
              <a:t>.</a:t>
            </a:r>
            <a:endParaRPr lang="zh-TW" altLang="en-US" dirty="0"/>
          </a:p>
        </p:txBody>
      </p:sp>
    </p:spTree>
    <p:extLst>
      <p:ext uri="{BB962C8B-B14F-4D97-AF65-F5344CB8AC3E}">
        <p14:creationId xmlns:p14="http://schemas.microsoft.com/office/powerpoint/2010/main" val="420301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CN" altLang="en-US"/>
          </a:p>
        </p:txBody>
      </p:sp>
      <p:pic>
        <p:nvPicPr>
          <p:cNvPr id="4" name="內容版面配置區 3"/>
          <p:cNvPicPr>
            <a:picLocks noGrp="1" noChangeAspect="1"/>
          </p:cNvPicPr>
          <p:nvPr>
            <p:ph idx="1"/>
          </p:nvPr>
        </p:nvPicPr>
        <p:blipFill>
          <a:blip r:embed="rId2"/>
          <a:stretch>
            <a:fillRect/>
          </a:stretch>
        </p:blipFill>
        <p:spPr>
          <a:xfrm>
            <a:off x="-2438400" y="0"/>
            <a:ext cx="11662949" cy="6949098"/>
          </a:xfrm>
          <a:prstGeom prst="rect">
            <a:avLst/>
          </a:prstGeom>
        </p:spPr>
      </p:pic>
    </p:spTree>
    <p:extLst>
      <p:ext uri="{BB962C8B-B14F-4D97-AF65-F5344CB8AC3E}">
        <p14:creationId xmlns:p14="http://schemas.microsoft.com/office/powerpoint/2010/main" val="1289413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95"/>
            <a:ext cx="8229600" cy="1251062"/>
          </a:xfrm>
        </p:spPr>
        <p:txBody>
          <a:bodyPr>
            <a:normAutofit/>
          </a:bodyPr>
          <a:lstStyle/>
          <a:p>
            <a:r>
              <a:rPr lang="en-US" dirty="0" smtClean="0"/>
              <a:t>Central features of human rights</a:t>
            </a:r>
            <a:endParaRPr lang="en-US" dirty="0"/>
          </a:p>
        </p:txBody>
      </p:sp>
      <p:sp>
        <p:nvSpPr>
          <p:cNvPr id="3" name="Content Placeholder 2"/>
          <p:cNvSpPr>
            <a:spLocks noGrp="1"/>
          </p:cNvSpPr>
          <p:nvPr>
            <p:ph sz="half" idx="1"/>
          </p:nvPr>
        </p:nvSpPr>
        <p:spPr>
          <a:xfrm>
            <a:off x="152400" y="1773936"/>
            <a:ext cx="4876800" cy="4931664"/>
          </a:xfrm>
        </p:spPr>
        <p:txBody>
          <a:bodyPr>
            <a:normAutofit fontScale="85000" lnSpcReduction="20000"/>
          </a:bodyPr>
          <a:lstStyle/>
          <a:p>
            <a:pPr>
              <a:buNone/>
            </a:pPr>
            <a:r>
              <a:rPr lang="en-US" sz="3800" b="1" dirty="0" smtClean="0"/>
              <a:t>1.  </a:t>
            </a:r>
            <a:r>
              <a:rPr lang="en-US" sz="3300" b="1" u="sng" dirty="0" smtClean="0"/>
              <a:t>Universal</a:t>
            </a:r>
          </a:p>
          <a:p>
            <a:pPr marL="457200" indent="-457200">
              <a:lnSpc>
                <a:spcPct val="120000"/>
              </a:lnSpc>
            </a:pPr>
            <a:r>
              <a:rPr lang="en-US" dirty="0" smtClean="0"/>
              <a:t>They are meant for everyone, regardless of </a:t>
            </a:r>
            <a:r>
              <a:rPr lang="en-US" dirty="0" smtClean="0">
                <a:solidFill>
                  <a:srgbClr val="FF0000"/>
                </a:solidFill>
              </a:rPr>
              <a:t>race, religion, ethnicity, nationality, age, sex, political beliefs (or any other kind of beliefs), intelligence, disability, sexual orientation or gender identity.</a:t>
            </a:r>
          </a:p>
          <a:p>
            <a:pPr marL="749808" lvl="1" indent="-457200">
              <a:lnSpc>
                <a:spcPct val="120000"/>
              </a:lnSpc>
            </a:pPr>
            <a:r>
              <a:rPr lang="en-US" dirty="0" smtClean="0"/>
              <a:t>Note: </a:t>
            </a:r>
            <a:r>
              <a:rPr lang="en-US" u="sng" dirty="0" smtClean="0"/>
              <a:t>Race</a:t>
            </a:r>
            <a:r>
              <a:rPr lang="en-US" dirty="0" smtClean="0"/>
              <a:t> is associated with biology, while </a:t>
            </a:r>
            <a:r>
              <a:rPr lang="en-US" u="sng" dirty="0" smtClean="0"/>
              <a:t>ethnicity</a:t>
            </a:r>
            <a:r>
              <a:rPr lang="en-US" dirty="0" smtClean="0"/>
              <a:t> with culture, tradition, practice, and custom.</a:t>
            </a:r>
          </a:p>
          <a:p>
            <a:pPr>
              <a:buNone/>
            </a:pPr>
            <a:endParaRPr lang="en-US" b="1" dirty="0" smtClean="0"/>
          </a:p>
          <a:p>
            <a:pPr>
              <a:buNone/>
            </a:pPr>
            <a:r>
              <a:rPr lang="en-US" dirty="0" smtClean="0"/>
              <a:t>i.e.:  We </a:t>
            </a:r>
            <a:r>
              <a:rPr lang="en-US" b="1" dirty="0" smtClean="0"/>
              <a:t>ALL</a:t>
            </a:r>
            <a:r>
              <a:rPr lang="en-US" dirty="0" smtClean="0"/>
              <a:t> have them. </a:t>
            </a:r>
            <a:endParaRPr lang="en-US" dirty="0"/>
          </a:p>
        </p:txBody>
      </p:sp>
      <p:pic>
        <p:nvPicPr>
          <p:cNvPr id="5" name="Content Placeholder 4" descr="human-rights evertyone.jpg"/>
          <p:cNvPicPr>
            <a:picLocks noGrp="1" noChangeAspect="1"/>
          </p:cNvPicPr>
          <p:nvPr>
            <p:ph sz="half" idx="2"/>
          </p:nvPr>
        </p:nvPicPr>
        <p:blipFill>
          <a:blip r:embed="rId2"/>
          <a:stretch>
            <a:fillRect/>
          </a:stretch>
        </p:blipFill>
        <p:spPr>
          <a:xfrm>
            <a:off x="5257800" y="1828800"/>
            <a:ext cx="3693196" cy="4624387"/>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Central features of human rights</a:t>
            </a:r>
          </a:p>
        </p:txBody>
      </p:sp>
      <p:sp>
        <p:nvSpPr>
          <p:cNvPr id="3" name="Content Placeholder 2"/>
          <p:cNvSpPr>
            <a:spLocks noGrp="1"/>
          </p:cNvSpPr>
          <p:nvPr>
            <p:ph sz="half" idx="1"/>
          </p:nvPr>
        </p:nvSpPr>
        <p:spPr/>
        <p:txBody>
          <a:bodyPr>
            <a:normAutofit fontScale="92500" lnSpcReduction="10000"/>
          </a:bodyPr>
          <a:lstStyle/>
          <a:p>
            <a:pPr>
              <a:buNone/>
            </a:pPr>
            <a:r>
              <a:rPr lang="en-US" b="1" dirty="0" smtClean="0"/>
              <a:t>2.  </a:t>
            </a:r>
            <a:r>
              <a:rPr lang="en-US" sz="3000" b="1" u="sng" dirty="0" smtClean="0"/>
              <a:t>Unconditional</a:t>
            </a:r>
          </a:p>
          <a:p>
            <a:pPr>
              <a:buNone/>
            </a:pPr>
            <a:endParaRPr lang="en-US" dirty="0" smtClean="0"/>
          </a:p>
          <a:p>
            <a:pPr marL="457200" indent="-457200"/>
            <a:r>
              <a:rPr lang="en-US" dirty="0" smtClean="0"/>
              <a:t>We have these rights unconditionally.  We are owed them by the very nature of our humanity, no matter what.</a:t>
            </a:r>
          </a:p>
          <a:p>
            <a:pPr marL="457200" indent="-457200"/>
            <a:endParaRPr lang="en-US" dirty="0" smtClean="0"/>
          </a:p>
          <a:p>
            <a:pPr marL="457200" indent="-457200"/>
            <a:r>
              <a:rPr lang="en-US" dirty="0"/>
              <a:t>E</a:t>
            </a:r>
            <a:r>
              <a:rPr lang="en-US" dirty="0" smtClean="0"/>
              <a:t>ven terrorists </a:t>
            </a:r>
            <a:r>
              <a:rPr lang="en-US" dirty="0" smtClean="0"/>
              <a:t>or criminals should </a:t>
            </a:r>
            <a:r>
              <a:rPr lang="en-US" dirty="0" smtClean="0"/>
              <a:t>have equal rights (e.g., not to be tortured)!</a:t>
            </a:r>
            <a:endParaRPr lang="en-US" dirty="0"/>
          </a:p>
        </p:txBody>
      </p:sp>
      <p:pic>
        <p:nvPicPr>
          <p:cNvPr id="6" name="Content Placeholder 5" descr="guantanamo27c.jpg"/>
          <p:cNvPicPr>
            <a:picLocks noGrp="1" noChangeAspect="1"/>
          </p:cNvPicPr>
          <p:nvPr>
            <p:ph sz="half" idx="2"/>
          </p:nvPr>
        </p:nvPicPr>
        <p:blipFill>
          <a:blip r:embed="rId2"/>
          <a:stretch>
            <a:fillRect/>
          </a:stretch>
        </p:blipFill>
        <p:spPr>
          <a:xfrm>
            <a:off x="4724400" y="1524000"/>
            <a:ext cx="4191000" cy="4873752"/>
          </a:xfrm>
        </p:spPr>
      </p:pic>
      <p:sp>
        <p:nvSpPr>
          <p:cNvPr id="2" name="矩形 1"/>
          <p:cNvSpPr/>
          <p:nvPr/>
        </p:nvSpPr>
        <p:spPr>
          <a:xfrm rot="10800000" flipV="1">
            <a:off x="4768136" y="6333624"/>
            <a:ext cx="4147264" cy="369332"/>
          </a:xfrm>
          <a:prstGeom prst="rect">
            <a:avLst/>
          </a:prstGeom>
        </p:spPr>
        <p:txBody>
          <a:bodyPr wrap="square">
            <a:spAutoFit/>
          </a:bodyPr>
          <a:lstStyle/>
          <a:p>
            <a:r>
              <a:rPr lang="en-GB" altLang="zh-HK" dirty="0"/>
              <a:t>The Guantanamo Bay detention camp</a:t>
            </a:r>
            <a:endParaRPr lang="zh-HK"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features of human rights</a:t>
            </a:r>
          </a:p>
        </p:txBody>
      </p:sp>
      <p:sp>
        <p:nvSpPr>
          <p:cNvPr id="5" name="Content Placeholder 4"/>
          <p:cNvSpPr>
            <a:spLocks noGrp="1"/>
          </p:cNvSpPr>
          <p:nvPr>
            <p:ph idx="1"/>
          </p:nvPr>
        </p:nvSpPr>
        <p:spPr>
          <a:xfrm>
            <a:off x="228600" y="1775191"/>
            <a:ext cx="8686800" cy="5082809"/>
          </a:xfrm>
        </p:spPr>
        <p:txBody>
          <a:bodyPr/>
          <a:lstStyle/>
          <a:p>
            <a:pPr marL="118872" indent="0">
              <a:buClrTx/>
              <a:buNone/>
            </a:pPr>
            <a:r>
              <a:rPr lang="en-US" b="1" dirty="0" smtClean="0"/>
              <a:t>3. </a:t>
            </a:r>
            <a:r>
              <a:rPr lang="en-US" sz="4000" b="1" u="sng" dirty="0" smtClean="0"/>
              <a:t>Inalienable</a:t>
            </a:r>
          </a:p>
          <a:p>
            <a:pPr lvl="1">
              <a:buClr>
                <a:srgbClr val="FFC000"/>
              </a:buClr>
            </a:pPr>
            <a:r>
              <a:rPr lang="en-US" altLang="zh-CN" sz="3200" dirty="0"/>
              <a:t>E.g. Right to life, right to liberty, and right to security, etc.</a:t>
            </a:r>
          </a:p>
          <a:p>
            <a:pPr lvl="1">
              <a:buClr>
                <a:srgbClr val="FFC000"/>
              </a:buClr>
            </a:pPr>
            <a:r>
              <a:rPr lang="en-US" sz="3200" dirty="0" smtClean="0"/>
              <a:t>They are </a:t>
            </a:r>
            <a:r>
              <a:rPr lang="en-US" sz="3200" dirty="0" smtClean="0">
                <a:solidFill>
                  <a:srgbClr val="FF0000"/>
                </a:solidFill>
              </a:rPr>
              <a:t>inherent rights </a:t>
            </a:r>
            <a:r>
              <a:rPr lang="en-US" sz="3200" dirty="0"/>
              <a:t>that </a:t>
            </a:r>
            <a:endParaRPr lang="en-US" sz="3200" dirty="0" smtClean="0"/>
          </a:p>
          <a:p>
            <a:pPr lvl="2">
              <a:buClr>
                <a:srgbClr val="FFC000"/>
              </a:buClr>
            </a:pPr>
            <a:r>
              <a:rPr lang="en-US" sz="2800" dirty="0" smtClean="0"/>
              <a:t>must not be taken away</a:t>
            </a:r>
          </a:p>
          <a:p>
            <a:pPr lvl="2">
              <a:buClr>
                <a:srgbClr val="FFC000"/>
              </a:buClr>
            </a:pPr>
            <a:r>
              <a:rPr lang="en-US" sz="2800" dirty="0" smtClean="0"/>
              <a:t>cannot </a:t>
            </a:r>
            <a:r>
              <a:rPr lang="en-US" sz="2800" dirty="0"/>
              <a:t>be </a:t>
            </a:r>
            <a:r>
              <a:rPr lang="en-US" sz="2800" dirty="0" smtClean="0"/>
              <a:t>annulled </a:t>
            </a:r>
            <a:r>
              <a:rPr lang="en-US" sz="2800" dirty="0"/>
              <a:t>or restrained by human </a:t>
            </a:r>
            <a:r>
              <a:rPr lang="en-US" sz="2800" dirty="0" smtClean="0"/>
              <a:t>laws</a:t>
            </a:r>
          </a:p>
          <a:p>
            <a:pPr lvl="2">
              <a:buClr>
                <a:srgbClr val="FFC000"/>
              </a:buClr>
            </a:pPr>
            <a:r>
              <a:rPr lang="en-US" sz="2800" dirty="0" smtClean="0"/>
              <a:t>must not be overridden by any other interests (e.g. national security, economic growth, etc.).</a:t>
            </a:r>
          </a:p>
        </p:txBody>
      </p:sp>
    </p:spTree>
    <p:extLst>
      <p:ext uri="{BB962C8B-B14F-4D97-AF65-F5344CB8AC3E}">
        <p14:creationId xmlns:p14="http://schemas.microsoft.com/office/powerpoint/2010/main" val="30086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features of human </a:t>
            </a:r>
            <a:r>
              <a:rPr lang="en-US" dirty="0" smtClean="0"/>
              <a:t>rights</a:t>
            </a:r>
            <a:endParaRPr lang="en-US" dirty="0"/>
          </a:p>
        </p:txBody>
      </p:sp>
      <p:sp>
        <p:nvSpPr>
          <p:cNvPr id="3" name="Content Placeholder 2"/>
          <p:cNvSpPr>
            <a:spLocks noGrp="1"/>
          </p:cNvSpPr>
          <p:nvPr>
            <p:ph idx="1"/>
          </p:nvPr>
        </p:nvSpPr>
        <p:spPr>
          <a:xfrm>
            <a:off x="228600" y="1676400"/>
            <a:ext cx="8458200" cy="4800599"/>
          </a:xfrm>
        </p:spPr>
        <p:txBody>
          <a:bodyPr>
            <a:normAutofit lnSpcReduction="10000"/>
          </a:bodyPr>
          <a:lstStyle/>
          <a:p>
            <a:pPr marL="118872" indent="0">
              <a:buNone/>
            </a:pPr>
            <a:r>
              <a:rPr lang="en-US" b="1" dirty="0" smtClean="0"/>
              <a:t>4. </a:t>
            </a:r>
            <a:r>
              <a:rPr lang="en-US" b="1" u="sng" dirty="0" smtClean="0"/>
              <a:t>Interdependent</a:t>
            </a:r>
          </a:p>
          <a:p>
            <a:pPr marL="118872" indent="0">
              <a:buNone/>
            </a:pPr>
            <a:endParaRPr lang="en-US" dirty="0"/>
          </a:p>
          <a:p>
            <a:r>
              <a:rPr lang="en-US" dirty="0" smtClean="0"/>
              <a:t>Examples</a:t>
            </a:r>
          </a:p>
          <a:p>
            <a:pPr marL="1028700" lvl="1" indent="-571500">
              <a:buClrTx/>
              <a:buFont typeface="+mj-lt"/>
              <a:buAutoNum type="romanLcPeriod"/>
            </a:pPr>
            <a:r>
              <a:rPr lang="en-US" dirty="0" smtClean="0"/>
              <a:t>the right to bodily integrity (including freedom of movement) </a:t>
            </a:r>
          </a:p>
          <a:p>
            <a:pPr marL="457200" lvl="1" indent="0">
              <a:buNone/>
            </a:pPr>
            <a:r>
              <a:rPr lang="en-US" dirty="0"/>
              <a:t> </a:t>
            </a:r>
            <a:r>
              <a:rPr lang="en-US" dirty="0" smtClean="0"/>
              <a:t>     </a:t>
            </a:r>
            <a:r>
              <a:rPr lang="en-US" dirty="0" smtClean="0"/>
              <a:t>  </a:t>
            </a:r>
            <a:r>
              <a:rPr lang="en-US" dirty="0" smtClean="0"/>
              <a:t>the right to freedom of assembly</a:t>
            </a:r>
          </a:p>
          <a:p>
            <a:pPr marL="1028700" lvl="1" indent="-571500">
              <a:buClrTx/>
              <a:buFont typeface="+mj-lt"/>
              <a:buAutoNum type="romanLcPeriod" startAt="2"/>
            </a:pPr>
            <a:r>
              <a:rPr lang="en-US" dirty="0" smtClean="0"/>
              <a:t>the right to education </a:t>
            </a:r>
          </a:p>
          <a:p>
            <a:pPr marL="457200" lvl="1" indent="0">
              <a:buClrTx/>
              <a:buNone/>
            </a:pPr>
            <a:r>
              <a:rPr lang="en-US" dirty="0"/>
              <a:t> </a:t>
            </a:r>
            <a:r>
              <a:rPr lang="en-US" dirty="0" smtClean="0"/>
              <a:t>       </a:t>
            </a:r>
            <a:r>
              <a:rPr lang="en-US" dirty="0" smtClean="0"/>
              <a:t>the </a:t>
            </a:r>
            <a:r>
              <a:rPr lang="en-US" dirty="0" smtClean="0"/>
              <a:t>right to a fair trial</a:t>
            </a:r>
          </a:p>
          <a:p>
            <a:pPr marL="1028700" lvl="1" indent="-571500">
              <a:buClrTx/>
              <a:buFont typeface="+mj-lt"/>
              <a:buAutoNum type="romanLcPeriod" startAt="3"/>
            </a:pPr>
            <a:r>
              <a:rPr lang="en-US" dirty="0" smtClean="0"/>
              <a:t>the right to political participation </a:t>
            </a:r>
            <a:endParaRPr lang="en-US" dirty="0"/>
          </a:p>
          <a:p>
            <a:pPr marL="457200" lvl="1" indent="0">
              <a:buClrTx/>
              <a:buNone/>
            </a:pPr>
            <a:r>
              <a:rPr lang="en-US" dirty="0"/>
              <a:t> </a:t>
            </a:r>
            <a:r>
              <a:rPr lang="en-US" dirty="0" smtClean="0"/>
              <a:t>       the </a:t>
            </a:r>
            <a:r>
              <a:rPr lang="en-US" dirty="0" smtClean="0"/>
              <a:t>right to food</a:t>
            </a:r>
            <a:endParaRPr lang="en-US" dirty="0"/>
          </a:p>
        </p:txBody>
      </p:sp>
    </p:spTree>
    <p:extLst>
      <p:ext uri="{BB962C8B-B14F-4D97-AF65-F5344CB8AC3E}">
        <p14:creationId xmlns:p14="http://schemas.microsoft.com/office/powerpoint/2010/main" val="188360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pic>
        <p:nvPicPr>
          <p:cNvPr id="4" name="內容版面配置區 3"/>
          <p:cNvPicPr>
            <a:picLocks noGrp="1" noChangeAspect="1"/>
          </p:cNvPicPr>
          <p:nvPr>
            <p:ph idx="1"/>
          </p:nvPr>
        </p:nvPicPr>
        <p:blipFill>
          <a:blip r:embed="rId2"/>
          <a:stretch>
            <a:fillRect/>
          </a:stretch>
        </p:blipFill>
        <p:spPr>
          <a:xfrm>
            <a:off x="0" y="0"/>
            <a:ext cx="9144000" cy="6873928"/>
          </a:xfrm>
          <a:prstGeom prst="rect">
            <a:avLst/>
          </a:prstGeom>
        </p:spPr>
      </p:pic>
    </p:spTree>
    <p:extLst>
      <p:ext uri="{BB962C8B-B14F-4D97-AF65-F5344CB8AC3E}">
        <p14:creationId xmlns:p14="http://schemas.microsoft.com/office/powerpoint/2010/main" val="32317091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982C3909-83BA-4A3B-9C2D-15EFF5B83B8D}" type="slidenum">
              <a:rPr lang="en-US" smtClean="0">
                <a:latin typeface="Arial" pitchFamily="34" charset="0"/>
              </a:rPr>
              <a:pPr/>
              <a:t>25</a:t>
            </a:fld>
            <a:endParaRPr lang="en-US" smtClean="0">
              <a:latin typeface="Arial" pitchFamily="34" charset="0"/>
            </a:endParaRPr>
          </a:p>
        </p:txBody>
      </p:sp>
      <p:sp>
        <p:nvSpPr>
          <p:cNvPr id="13315" name="Rectangle 2"/>
          <p:cNvSpPr>
            <a:spLocks noGrp="1" noChangeArrowheads="1"/>
          </p:cNvSpPr>
          <p:nvPr>
            <p:ph type="title"/>
          </p:nvPr>
        </p:nvSpPr>
        <p:spPr>
          <a:xfrm>
            <a:off x="304800" y="274638"/>
            <a:ext cx="8686800" cy="868362"/>
          </a:xfrm>
        </p:spPr>
        <p:txBody>
          <a:bodyPr>
            <a:normAutofit/>
          </a:bodyPr>
          <a:lstStyle/>
          <a:p>
            <a:pPr eaLnBrk="1" hangingPunct="1"/>
            <a:r>
              <a:rPr lang="en-US" sz="3600" dirty="0" smtClean="0">
                <a:solidFill>
                  <a:srgbClr val="FFC000"/>
                </a:solidFill>
                <a:latin typeface="+mn-lt"/>
              </a:rPr>
              <a:t>Where do Human Rights come from?</a:t>
            </a:r>
          </a:p>
        </p:txBody>
      </p:sp>
      <p:sp>
        <p:nvSpPr>
          <p:cNvPr id="13316" name="Rectangle 3"/>
          <p:cNvSpPr>
            <a:spLocks noGrp="1" noChangeArrowheads="1"/>
          </p:cNvSpPr>
          <p:nvPr>
            <p:ph type="body" idx="1"/>
          </p:nvPr>
        </p:nvSpPr>
        <p:spPr>
          <a:xfrm>
            <a:off x="228600" y="1447800"/>
            <a:ext cx="8686800" cy="5410200"/>
          </a:xfrm>
        </p:spPr>
        <p:txBody>
          <a:bodyPr>
            <a:normAutofit fontScale="92500"/>
          </a:bodyPr>
          <a:lstStyle/>
          <a:p>
            <a:pPr algn="ctr" eaLnBrk="1" hangingPunct="1">
              <a:buNone/>
            </a:pPr>
            <a:r>
              <a:rPr lang="en-US" sz="3600" b="1" u="sng" dirty="0" smtClean="0">
                <a:solidFill>
                  <a:srgbClr val="FF0000"/>
                </a:solidFill>
              </a:rPr>
              <a:t>Universal Declaration of Human Rights</a:t>
            </a:r>
          </a:p>
          <a:p>
            <a:pPr eaLnBrk="1" hangingPunct="1"/>
            <a:endParaRPr lang="en-US" dirty="0" smtClean="0">
              <a:solidFill>
                <a:schemeClr val="hlink"/>
              </a:solidFill>
            </a:endParaRPr>
          </a:p>
          <a:p>
            <a:pPr eaLnBrk="1" hangingPunct="1"/>
            <a:r>
              <a:rPr lang="en-US" dirty="0" smtClean="0">
                <a:solidFill>
                  <a:schemeClr val="tx1">
                    <a:lumMod val="85000"/>
                    <a:lumOff val="15000"/>
                  </a:schemeClr>
                </a:solidFill>
              </a:rPr>
              <a:t>Drafted &amp; adopted in 1948  </a:t>
            </a:r>
            <a:r>
              <a:rPr lang="en-US" dirty="0" smtClean="0"/>
              <a:t>in response to the horrors of WW2</a:t>
            </a:r>
            <a:endParaRPr lang="en-US" dirty="0" smtClean="0">
              <a:solidFill>
                <a:srgbClr val="336600"/>
              </a:solidFill>
            </a:endParaRPr>
          </a:p>
          <a:p>
            <a:r>
              <a:rPr lang="en-US" altLang="zh-CN" dirty="0"/>
              <a:t>Article 1 : </a:t>
            </a:r>
            <a:r>
              <a:rPr lang="en-US" altLang="zh-CN" i="1" dirty="0">
                <a:solidFill>
                  <a:srgbClr val="FF0000"/>
                </a:solidFill>
              </a:rPr>
              <a:t>“All human beings are born free &amp; equal in dignity &amp; rights...”</a:t>
            </a:r>
          </a:p>
          <a:p>
            <a:pPr lvl="1"/>
            <a:r>
              <a:rPr lang="en-US" dirty="0" smtClean="0"/>
              <a:t>Preamble refers to the: </a:t>
            </a:r>
            <a:r>
              <a:rPr lang="en-US" i="1" dirty="0" smtClean="0">
                <a:solidFill>
                  <a:schemeClr val="hlink"/>
                </a:solidFill>
              </a:rPr>
              <a:t>“equal &amp; inalienable rights of all members of the </a:t>
            </a:r>
            <a:r>
              <a:rPr lang="en-US" i="1" u="sng" dirty="0" smtClean="0">
                <a:solidFill>
                  <a:schemeClr val="hlink"/>
                </a:solidFill>
              </a:rPr>
              <a:t>human family</a:t>
            </a:r>
            <a:r>
              <a:rPr lang="en-US" i="1" dirty="0" smtClean="0">
                <a:solidFill>
                  <a:schemeClr val="hlink"/>
                </a:solidFill>
              </a:rPr>
              <a:t>” &amp; </a:t>
            </a:r>
          </a:p>
          <a:p>
            <a:pPr lvl="1"/>
            <a:r>
              <a:rPr lang="en-US" i="1" dirty="0" smtClean="0">
                <a:solidFill>
                  <a:schemeClr val="hlink"/>
                </a:solidFill>
              </a:rPr>
              <a:t>the “equal rights of </a:t>
            </a:r>
            <a:r>
              <a:rPr lang="en-US" i="1" u="sng" dirty="0" smtClean="0">
                <a:solidFill>
                  <a:schemeClr val="hlink"/>
                </a:solidFill>
              </a:rPr>
              <a:t>men &amp; women</a:t>
            </a:r>
            <a:r>
              <a:rPr lang="en-US" i="1" dirty="0" smtClean="0">
                <a:solidFill>
                  <a:schemeClr val="hlink"/>
                </a:solidFill>
              </a:rPr>
              <a:t>”</a:t>
            </a:r>
          </a:p>
          <a:p>
            <a:pPr eaLnBrk="1" hangingPunct="1"/>
            <a:r>
              <a:rPr lang="en-US" dirty="0" smtClean="0">
                <a:solidFill>
                  <a:srgbClr val="262626"/>
                </a:solidFill>
              </a:rPr>
              <a:t>Attempts to provide a</a:t>
            </a:r>
            <a:r>
              <a:rPr lang="en-US" dirty="0" smtClean="0">
                <a:solidFill>
                  <a:schemeClr val="hlink"/>
                </a:solidFill>
              </a:rPr>
              <a:t> universal framework </a:t>
            </a:r>
            <a:r>
              <a:rPr lang="en-US" dirty="0" smtClean="0">
                <a:solidFill>
                  <a:srgbClr val="262626"/>
                </a:solidFill>
              </a:rPr>
              <a:t>for all societies regarding the basic rights of a human</a:t>
            </a:r>
            <a:r>
              <a:rPr lang="en-US"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animEffect transition="in" filter="randombar(horizontal)">
                                      <p:cBhvr>
                                        <p:cTn id="7" dur="500"/>
                                        <p:tgtEl>
                                          <p:spTgt spid="133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316">
                                            <p:txEl>
                                              <p:pRg st="4" end="4"/>
                                            </p:txEl>
                                          </p:spTgt>
                                        </p:tgtEl>
                                        <p:attrNameLst>
                                          <p:attrName>style.visibility</p:attrName>
                                        </p:attrNameLst>
                                      </p:cBhvr>
                                      <p:to>
                                        <p:strVal val="visible"/>
                                      </p:to>
                                    </p:set>
                                    <p:animEffect transition="in" filter="randombar(horizontal)">
                                      <p:cBhvr>
                                        <p:cTn id="12" dur="500"/>
                                        <p:tgtEl>
                                          <p:spTgt spid="1331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316">
                                            <p:txEl>
                                              <p:pRg st="5" end="5"/>
                                            </p:txEl>
                                          </p:spTgt>
                                        </p:tgtEl>
                                        <p:attrNameLst>
                                          <p:attrName>style.visibility</p:attrName>
                                        </p:attrNameLst>
                                      </p:cBhvr>
                                      <p:to>
                                        <p:strVal val="visible"/>
                                      </p:to>
                                    </p:set>
                                    <p:animEffect transition="in" filter="randombar(horizontal)">
                                      <p:cBhvr>
                                        <p:cTn id="17" dur="500"/>
                                        <p:tgtEl>
                                          <p:spTgt spid="1331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316">
                                            <p:txEl>
                                              <p:pRg st="6" end="6"/>
                                            </p:txEl>
                                          </p:spTgt>
                                        </p:tgtEl>
                                        <p:attrNameLst>
                                          <p:attrName>style.visibility</p:attrName>
                                        </p:attrNameLst>
                                      </p:cBhvr>
                                      <p:to>
                                        <p:strVal val="visible"/>
                                      </p:to>
                                    </p:set>
                                    <p:animEffect transition="in" filter="randombar(horizontal)">
                                      <p:cBhvr>
                                        <p:cTn id="22" dur="500"/>
                                        <p:tgtEl>
                                          <p:spTgt spid="133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p:cNvSpPr>
            <a:spLocks noGrp="1"/>
          </p:cNvSpPr>
          <p:nvPr>
            <p:ph type="sldNum" sz="quarter" idx="12"/>
          </p:nvPr>
        </p:nvSpPr>
        <p:spPr>
          <a:noFill/>
        </p:spPr>
        <p:txBody>
          <a:bodyPr/>
          <a:lstStyle/>
          <a:p>
            <a:fld id="{BC5F027E-F7A5-4B30-8C05-5BAF95B6F9CF}" type="slidenum">
              <a:rPr lang="en-US" smtClean="0">
                <a:latin typeface="Arial" pitchFamily="34" charset="0"/>
              </a:rPr>
              <a:pPr/>
              <a:t>26</a:t>
            </a:fld>
            <a:endParaRPr lang="en-US" smtClean="0">
              <a:latin typeface="Arial" pitchFamily="34" charset="0"/>
            </a:endParaRPr>
          </a:p>
        </p:txBody>
      </p:sp>
      <p:sp>
        <p:nvSpPr>
          <p:cNvPr id="12291" name="Rectangle 2"/>
          <p:cNvSpPr>
            <a:spLocks noGrp="1" noChangeArrowheads="1"/>
          </p:cNvSpPr>
          <p:nvPr>
            <p:ph type="title"/>
          </p:nvPr>
        </p:nvSpPr>
        <p:spPr/>
        <p:txBody>
          <a:bodyPr/>
          <a:lstStyle/>
          <a:p>
            <a:pPr eaLnBrk="1" hangingPunct="1"/>
            <a:r>
              <a:rPr lang="en-US" sz="3200" dirty="0" smtClean="0">
                <a:solidFill>
                  <a:srgbClr val="FFC000"/>
                </a:solidFill>
                <a:latin typeface="+mn-lt"/>
              </a:rPr>
              <a:t>Drafting of the Universal Declaration of Human Rights – 1948, UN</a:t>
            </a:r>
          </a:p>
        </p:txBody>
      </p:sp>
      <p:pic>
        <p:nvPicPr>
          <p:cNvPr id="12292" name="Picture 4" descr="udhr60-drafting"/>
          <p:cNvPicPr>
            <a:picLocks noGrp="1" noChangeAspect="1" noChangeArrowheads="1"/>
          </p:cNvPicPr>
          <p:nvPr>
            <p:ph type="body" sz="half" idx="1"/>
          </p:nvPr>
        </p:nvPicPr>
        <p:blipFill>
          <a:blip r:embed="rId2"/>
          <a:srcRect/>
          <a:stretch>
            <a:fillRect/>
          </a:stretch>
        </p:blipFill>
        <p:spPr>
          <a:xfrm>
            <a:off x="228600" y="1524000"/>
            <a:ext cx="4419600" cy="4038600"/>
          </a:xfrm>
          <a:noFill/>
        </p:spPr>
      </p:pic>
      <p:sp>
        <p:nvSpPr>
          <p:cNvPr id="12293" name="Rectangle 5"/>
          <p:cNvSpPr>
            <a:spLocks noGrp="1" noChangeArrowheads="1"/>
          </p:cNvSpPr>
          <p:nvPr>
            <p:ph type="body" sz="half" idx="2"/>
          </p:nvPr>
        </p:nvSpPr>
        <p:spPr>
          <a:xfrm>
            <a:off x="4800600" y="1600200"/>
            <a:ext cx="4191000" cy="5105400"/>
          </a:xfrm>
        </p:spPr>
        <p:txBody>
          <a:bodyPr>
            <a:normAutofit fontScale="92500" lnSpcReduction="10000"/>
          </a:bodyPr>
          <a:lstStyle/>
          <a:p>
            <a:pPr marL="0" indent="0" eaLnBrk="1" hangingPunct="1">
              <a:lnSpc>
                <a:spcPct val="90000"/>
              </a:lnSpc>
              <a:buNone/>
            </a:pPr>
            <a:r>
              <a:rPr lang="en-US" dirty="0" smtClean="0"/>
              <a:t>UDHR lays down the fundamental rights:</a:t>
            </a:r>
          </a:p>
          <a:p>
            <a:pPr eaLnBrk="1" hangingPunct="1">
              <a:lnSpc>
                <a:spcPct val="90000"/>
              </a:lnSpc>
              <a:buNone/>
            </a:pPr>
            <a:endParaRPr lang="en-US" b="1" dirty="0" smtClean="0"/>
          </a:p>
          <a:p>
            <a:pPr eaLnBrk="1" hangingPunct="1">
              <a:lnSpc>
                <a:spcPct val="90000"/>
              </a:lnSpc>
            </a:pPr>
            <a:r>
              <a:rPr lang="en-US" dirty="0" smtClean="0">
                <a:solidFill>
                  <a:schemeClr val="hlink"/>
                </a:solidFill>
              </a:rPr>
              <a:t>To which every </a:t>
            </a:r>
            <a:r>
              <a:rPr lang="en-US" dirty="0" smtClean="0">
                <a:solidFill>
                  <a:srgbClr val="FF0000"/>
                </a:solidFill>
              </a:rPr>
              <a:t>person</a:t>
            </a:r>
            <a:r>
              <a:rPr lang="en-US" dirty="0" smtClean="0">
                <a:solidFill>
                  <a:schemeClr val="hlink"/>
                </a:solidFill>
              </a:rPr>
              <a:t> is </a:t>
            </a:r>
            <a:r>
              <a:rPr lang="en-US" u="sng" dirty="0" smtClean="0">
                <a:solidFill>
                  <a:schemeClr val="hlink"/>
                </a:solidFill>
              </a:rPr>
              <a:t>entitled</a:t>
            </a:r>
            <a:r>
              <a:rPr lang="en-US" dirty="0" smtClean="0">
                <a:solidFill>
                  <a:schemeClr val="hlink"/>
                </a:solidFill>
              </a:rPr>
              <a:t> (i.e. to have rights)</a:t>
            </a:r>
          </a:p>
          <a:p>
            <a:pPr eaLnBrk="1" hangingPunct="1">
              <a:lnSpc>
                <a:spcPct val="90000"/>
              </a:lnSpc>
            </a:pPr>
            <a:r>
              <a:rPr lang="en-US" dirty="0">
                <a:solidFill>
                  <a:schemeClr val="hlink"/>
                </a:solidFill>
              </a:rPr>
              <a:t>W</a:t>
            </a:r>
            <a:r>
              <a:rPr lang="en-US" dirty="0" smtClean="0">
                <a:solidFill>
                  <a:schemeClr val="hlink"/>
                </a:solidFill>
              </a:rPr>
              <a:t>hich all national </a:t>
            </a:r>
            <a:r>
              <a:rPr lang="en-US" dirty="0" smtClean="0">
                <a:solidFill>
                  <a:srgbClr val="FF0000"/>
                </a:solidFill>
              </a:rPr>
              <a:t>governments</a:t>
            </a:r>
            <a:r>
              <a:rPr lang="en-US" dirty="0" smtClean="0">
                <a:solidFill>
                  <a:schemeClr val="hlink"/>
                </a:solidFill>
              </a:rPr>
              <a:t> should strive to protect (i.e. have </a:t>
            </a:r>
            <a:r>
              <a:rPr lang="en-US" u="sng" dirty="0" smtClean="0">
                <a:solidFill>
                  <a:schemeClr val="hlink"/>
                </a:solidFill>
              </a:rPr>
              <a:t>duties</a:t>
            </a:r>
            <a:r>
              <a:rPr lang="en-US" dirty="0" smtClean="0">
                <a:solidFill>
                  <a:schemeClr val="hlink"/>
                </a:solidFill>
              </a:rPr>
              <a:t> to protect the individuals’ rights)</a:t>
            </a:r>
          </a:p>
          <a:p>
            <a:pPr eaLnBrk="1" hangingPunct="1">
              <a:lnSpc>
                <a:spcPct val="90000"/>
              </a:lnSpc>
            </a:pPr>
            <a:endParaRPr lang="en-US" dirty="0" smtClean="0">
              <a:solidFill>
                <a:schemeClr val="hlink"/>
              </a:solidFill>
            </a:endParaRPr>
          </a:p>
          <a:p>
            <a:pPr marL="118872" indent="0" eaLnBrk="1" hangingPunct="1">
              <a:lnSpc>
                <a:spcPct val="90000"/>
              </a:lnSpc>
              <a:buNone/>
            </a:pPr>
            <a:r>
              <a:rPr lang="en-US" altLang="zh-CN" dirty="0" smtClean="0"/>
              <a:t>Note:</a:t>
            </a:r>
            <a:r>
              <a:rPr lang="zh-CN" altLang="en-US" dirty="0" smtClean="0"/>
              <a:t> </a:t>
            </a:r>
            <a:r>
              <a:rPr lang="en-US" altLang="zh-CN" dirty="0" smtClean="0"/>
              <a:t>Although UDHR is an authoritative document, it has </a:t>
            </a:r>
            <a:r>
              <a:rPr lang="en-US" altLang="zh-CN" b="1" dirty="0" smtClean="0">
                <a:solidFill>
                  <a:srgbClr val="00B050"/>
                </a:solidFill>
              </a:rPr>
              <a:t>no legally binding force</a:t>
            </a:r>
            <a:r>
              <a:rPr lang="en-US" altLang="zh-CN" dirty="0" smtClean="0"/>
              <a:t>.</a:t>
            </a:r>
            <a:endParaRPr lang="en-US" dirty="0" smtClean="0"/>
          </a:p>
          <a:p>
            <a:pPr eaLnBrk="1" hangingPunct="1">
              <a:lnSpc>
                <a:spcPct val="90000"/>
              </a:lnSpc>
              <a:buFontTx/>
              <a:buNone/>
            </a:pPr>
            <a:endParaRPr lang="en-US" dirty="0" smtClean="0">
              <a:solidFill>
                <a:schemeClr val="hlink"/>
              </a:solidFill>
              <a:latin typeface="Arial Rounded MT Bold" pitchFamily="34" charset="0"/>
            </a:endParaRPr>
          </a:p>
          <a:p>
            <a:pPr eaLnBrk="1" hangingPunct="1">
              <a:lnSpc>
                <a:spcPct val="90000"/>
              </a:lnSpc>
            </a:pPr>
            <a:endParaRPr lang="en-US" sz="2400" dirty="0" smtClean="0"/>
          </a:p>
          <a:p>
            <a:pPr eaLnBrk="1" hangingPunct="1">
              <a:lnSpc>
                <a:spcPct val="90000"/>
              </a:lnSpc>
              <a:buFontTx/>
              <a:buNone/>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3">
                                            <p:txEl>
                                              <p:pRg st="5" end="5"/>
                                            </p:txEl>
                                          </p:spTgt>
                                        </p:tgtEl>
                                        <p:attrNameLst>
                                          <p:attrName>style.visibility</p:attrName>
                                        </p:attrNameLst>
                                      </p:cBhvr>
                                      <p:to>
                                        <p:strVal val="visible"/>
                                      </p:to>
                                    </p:set>
                                    <p:animEffect transition="in" filter="randombar(horizontal)">
                                      <p:cBhvr>
                                        <p:cTn id="7" dur="500"/>
                                        <p:tgtEl>
                                          <p:spTgt spid="122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GB" altLang="zh-HK" dirty="0"/>
              <a:t>International human rights treaties</a:t>
            </a:r>
            <a:endParaRPr lang="zh-HK" altLang="en-US" dirty="0"/>
          </a:p>
        </p:txBody>
      </p:sp>
      <p:sp>
        <p:nvSpPr>
          <p:cNvPr id="5" name="內容版面配置區 4"/>
          <p:cNvSpPr>
            <a:spLocks noGrp="1"/>
          </p:cNvSpPr>
          <p:nvPr>
            <p:ph idx="1"/>
          </p:nvPr>
        </p:nvSpPr>
        <p:spPr/>
        <p:txBody>
          <a:bodyPr>
            <a:normAutofit fontScale="77500" lnSpcReduction="20000"/>
          </a:bodyPr>
          <a:lstStyle/>
          <a:p>
            <a:r>
              <a:rPr lang="en-US" altLang="zh-HK" dirty="0" smtClean="0"/>
              <a:t>1966 </a:t>
            </a:r>
          </a:p>
          <a:p>
            <a:pPr lvl="1"/>
            <a:r>
              <a:rPr lang="en-US" altLang="zh-HK" dirty="0" smtClean="0"/>
              <a:t>International </a:t>
            </a:r>
            <a:r>
              <a:rPr lang="en-US" altLang="zh-HK" dirty="0"/>
              <a:t>Covenant on Civil and Political Rights and </a:t>
            </a:r>
            <a:endParaRPr lang="en-US" altLang="zh-HK" dirty="0" smtClean="0"/>
          </a:p>
          <a:p>
            <a:pPr lvl="1"/>
            <a:r>
              <a:rPr lang="en-US" altLang="zh-HK" dirty="0" smtClean="0"/>
              <a:t>International </a:t>
            </a:r>
            <a:r>
              <a:rPr lang="en-US" altLang="zh-HK" dirty="0"/>
              <a:t>Covenant on Economic, Social and Cultural </a:t>
            </a:r>
            <a:r>
              <a:rPr lang="en-US" altLang="zh-HK" dirty="0" smtClean="0"/>
              <a:t>Rights</a:t>
            </a:r>
          </a:p>
          <a:p>
            <a:r>
              <a:rPr lang="en-US" altLang="zh-HK" dirty="0" smtClean="0"/>
              <a:t>More international laws on human rights</a:t>
            </a:r>
          </a:p>
          <a:p>
            <a:pPr lvl="1"/>
            <a:r>
              <a:rPr lang="en-US" altLang="zh-HK" dirty="0">
                <a:hlinkClick r:id="rId2"/>
              </a:rPr>
              <a:t>https://</a:t>
            </a:r>
            <a:r>
              <a:rPr lang="en-US" altLang="zh-HK" dirty="0" smtClean="0">
                <a:hlinkClick r:id="rId2"/>
              </a:rPr>
              <a:t>en.wikipedia.org/wiki/International_human_rights_law#International_Bill_of_Human_Rights</a:t>
            </a:r>
            <a:r>
              <a:rPr lang="en-US" altLang="zh-HK" dirty="0" smtClean="0"/>
              <a:t> </a:t>
            </a:r>
          </a:p>
          <a:p>
            <a:pPr marL="118872" indent="0">
              <a:buNone/>
            </a:pPr>
            <a:endParaRPr lang="en-US" altLang="zh-HK" sz="2400" dirty="0" smtClean="0"/>
          </a:p>
          <a:p>
            <a:r>
              <a:rPr lang="en-US" altLang="zh-HK" sz="3300" dirty="0" smtClean="0"/>
              <a:t>Note: Gradually there have been more and more </a:t>
            </a:r>
            <a:r>
              <a:rPr lang="en-US" altLang="zh-HK" sz="3300" dirty="0" smtClean="0">
                <a:solidFill>
                  <a:srgbClr val="FF0000"/>
                </a:solidFill>
              </a:rPr>
              <a:t>treaties, covenants or conventions </a:t>
            </a:r>
            <a:r>
              <a:rPr lang="en-US" altLang="zh-HK" sz="3300" dirty="0" smtClean="0"/>
              <a:t>on human rights together with </a:t>
            </a:r>
            <a:r>
              <a:rPr lang="en-US" altLang="zh-HK" sz="3300" dirty="0" smtClean="0">
                <a:solidFill>
                  <a:srgbClr val="FF0000"/>
                </a:solidFill>
              </a:rPr>
              <a:t>international courts or councils </a:t>
            </a:r>
            <a:r>
              <a:rPr lang="en-US" altLang="zh-HK" sz="3300" dirty="0" smtClean="0"/>
              <a:t>in different parts of the world – these international laws have </a:t>
            </a:r>
            <a:r>
              <a:rPr lang="en-US" altLang="zh-HK" sz="3300" b="1" dirty="0" smtClean="0">
                <a:solidFill>
                  <a:srgbClr val="FF0000"/>
                </a:solidFill>
              </a:rPr>
              <a:t>binding force – </a:t>
            </a:r>
            <a:r>
              <a:rPr lang="en-US" altLang="zh-HK" sz="3300" dirty="0" smtClean="0"/>
              <a:t>setting the obligations for governments to follow.</a:t>
            </a:r>
          </a:p>
          <a:p>
            <a:endParaRPr lang="zh-HK" altLang="en-US" dirty="0"/>
          </a:p>
        </p:txBody>
      </p:sp>
    </p:spTree>
    <p:extLst>
      <p:ext uri="{BB962C8B-B14F-4D97-AF65-F5344CB8AC3E}">
        <p14:creationId xmlns:p14="http://schemas.microsoft.com/office/powerpoint/2010/main" val="29752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0" dur="500"/>
                                        <p:tgtEl>
                                          <p:spTgt spid="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randombar(horizontal)">
                                      <p:cBhvr>
                                        <p:cTn id="1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155448"/>
            <a:ext cx="8686800" cy="1252728"/>
          </a:xfrm>
        </p:spPr>
        <p:txBody>
          <a:bodyPr>
            <a:normAutofit fontScale="90000"/>
          </a:bodyPr>
          <a:lstStyle/>
          <a:p>
            <a:r>
              <a:rPr lang="en-US" dirty="0" smtClean="0"/>
              <a:t>Philosophical views of Human Rights</a:t>
            </a:r>
            <a:endParaRPr lang="en-US" dirty="0"/>
          </a:p>
        </p:txBody>
      </p:sp>
      <p:sp>
        <p:nvSpPr>
          <p:cNvPr id="6" name="Content Placeholder 5"/>
          <p:cNvSpPr>
            <a:spLocks noGrp="1"/>
          </p:cNvSpPr>
          <p:nvPr>
            <p:ph idx="1"/>
          </p:nvPr>
        </p:nvSpPr>
        <p:spPr/>
        <p:txBody>
          <a:bodyPr/>
          <a:lstStyle/>
          <a:p>
            <a:pPr marL="0">
              <a:buNone/>
            </a:pPr>
            <a:r>
              <a:rPr lang="en-US" dirty="0" smtClean="0"/>
              <a:t>We can see why we ought to have Human Rights, and how they have been argued as right through:</a:t>
            </a:r>
          </a:p>
          <a:p>
            <a:pPr>
              <a:buNone/>
            </a:pPr>
            <a:endParaRPr lang="en-US" dirty="0" smtClean="0"/>
          </a:p>
          <a:p>
            <a:pPr marL="633222" indent="-514350">
              <a:buClrTx/>
              <a:buAutoNum type="arabicPeriod"/>
            </a:pPr>
            <a:r>
              <a:rPr lang="en-US" dirty="0" smtClean="0"/>
              <a:t>Deontology </a:t>
            </a:r>
          </a:p>
          <a:p>
            <a:pPr marL="118872" indent="0">
              <a:buNone/>
            </a:pPr>
            <a:r>
              <a:rPr lang="en-US" dirty="0"/>
              <a:t> </a:t>
            </a:r>
            <a:r>
              <a:rPr lang="en-US" dirty="0" smtClean="0"/>
              <a:t>     (Kantian ethics)</a:t>
            </a:r>
          </a:p>
          <a:p>
            <a:pPr marL="633222" indent="-514350">
              <a:buClrTx/>
              <a:buFont typeface="+mj-lt"/>
              <a:buAutoNum type="arabicPeriod" startAt="2"/>
            </a:pPr>
            <a:r>
              <a:rPr lang="en-US" dirty="0" smtClean="0"/>
              <a:t>Utilitarianism</a:t>
            </a:r>
          </a:p>
          <a:p>
            <a:pPr marL="118872" indent="0">
              <a:buNone/>
            </a:pPr>
            <a:endParaRPr lang="en-US" dirty="0" smtClean="0"/>
          </a:p>
        </p:txBody>
      </p:sp>
      <p:pic>
        <p:nvPicPr>
          <p:cNvPr id="7" name="Picture 6" descr="thinker.jpg"/>
          <p:cNvPicPr>
            <a:picLocks noChangeAspect="1"/>
          </p:cNvPicPr>
          <p:nvPr/>
        </p:nvPicPr>
        <p:blipFill>
          <a:blip r:embed="rId2"/>
          <a:stretch>
            <a:fillRect/>
          </a:stretch>
        </p:blipFill>
        <p:spPr>
          <a:xfrm>
            <a:off x="5486400" y="3076575"/>
            <a:ext cx="3305175" cy="3781425"/>
          </a:xfrm>
          <a:prstGeom prst="rect">
            <a:avLst/>
          </a:prstGeom>
          <a:scene3d>
            <a:camera prst="orthographicFront">
              <a:rot lat="0" lon="10799999" rev="0"/>
            </a:camera>
            <a:lightRig rig="threePt" dir="t"/>
          </a:scene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251062"/>
          </a:xfrm>
        </p:spPr>
        <p:txBody>
          <a:bodyPr>
            <a:normAutofit fontScale="90000"/>
          </a:bodyPr>
          <a:lstStyle/>
          <a:p>
            <a:r>
              <a:rPr lang="en-US" dirty="0" smtClean="0"/>
              <a:t>Justification of Human Rights:</a:t>
            </a:r>
            <a:br>
              <a:rPr lang="en-US" dirty="0" smtClean="0"/>
            </a:br>
            <a:r>
              <a:rPr lang="en-US" dirty="0" smtClean="0"/>
              <a:t>Deontology (Kantian ethics)</a:t>
            </a:r>
            <a:endParaRPr lang="en-US" dirty="0"/>
          </a:p>
        </p:txBody>
      </p:sp>
      <p:sp>
        <p:nvSpPr>
          <p:cNvPr id="3" name="Content Placeholder 2"/>
          <p:cNvSpPr>
            <a:spLocks noGrp="1"/>
          </p:cNvSpPr>
          <p:nvPr>
            <p:ph sz="half" idx="1"/>
          </p:nvPr>
        </p:nvSpPr>
        <p:spPr>
          <a:xfrm>
            <a:off x="152400" y="1773936"/>
            <a:ext cx="5105400" cy="4623816"/>
          </a:xfrm>
        </p:spPr>
        <p:txBody>
          <a:bodyPr>
            <a:normAutofit fontScale="85000" lnSpcReduction="20000"/>
          </a:bodyPr>
          <a:lstStyle/>
          <a:p>
            <a:pPr marL="0" indent="0">
              <a:lnSpc>
                <a:spcPct val="110000"/>
              </a:lnSpc>
              <a:buNone/>
            </a:pPr>
            <a:r>
              <a:rPr lang="en-US" sz="3900" b="1" u="sng" dirty="0" smtClean="0">
                <a:solidFill>
                  <a:srgbClr val="FF0000"/>
                </a:solidFill>
              </a:rPr>
              <a:t>Respect humanity!!</a:t>
            </a:r>
          </a:p>
          <a:p>
            <a:pPr marL="0" indent="0">
              <a:lnSpc>
                <a:spcPct val="110000"/>
              </a:lnSpc>
              <a:buNone/>
            </a:pPr>
            <a:endParaRPr lang="en-US" dirty="0" smtClean="0"/>
          </a:p>
          <a:p>
            <a:pPr marL="457200" indent="-457200">
              <a:lnSpc>
                <a:spcPct val="110000"/>
              </a:lnSpc>
            </a:pPr>
            <a:r>
              <a:rPr lang="en-US" sz="3300" dirty="0" smtClean="0"/>
              <a:t>UDHR – Article 1</a:t>
            </a:r>
          </a:p>
          <a:p>
            <a:pPr marL="749808" lvl="1" indent="-457200">
              <a:lnSpc>
                <a:spcPct val="110000"/>
              </a:lnSpc>
            </a:pPr>
            <a:r>
              <a:rPr lang="en-US" sz="2800" dirty="0" smtClean="0"/>
              <a:t>“… [Humans] are endowed with </a:t>
            </a:r>
            <a:r>
              <a:rPr lang="en-US" sz="2800" b="1" u="sng" dirty="0" smtClean="0"/>
              <a:t>reason</a:t>
            </a:r>
            <a:r>
              <a:rPr lang="en-US" sz="2800" b="1" dirty="0" smtClean="0"/>
              <a:t> </a:t>
            </a:r>
            <a:r>
              <a:rPr lang="en-US" sz="2800" dirty="0" smtClean="0"/>
              <a:t>and </a:t>
            </a:r>
            <a:r>
              <a:rPr lang="en-US" sz="2800" b="1" u="sng" dirty="0" smtClean="0"/>
              <a:t>conscience </a:t>
            </a:r>
            <a:r>
              <a:rPr lang="en-US" sz="2800" dirty="0" smtClean="0"/>
              <a:t>and should act towards one another in a spirit of Brotherhood”</a:t>
            </a:r>
          </a:p>
          <a:p>
            <a:pPr marL="0" indent="0">
              <a:lnSpc>
                <a:spcPct val="110000"/>
              </a:lnSpc>
              <a:buNone/>
            </a:pPr>
            <a:endParaRPr lang="en-US" sz="3300" dirty="0" smtClean="0"/>
          </a:p>
          <a:p>
            <a:pPr marL="457200" indent="-457200">
              <a:lnSpc>
                <a:spcPct val="110000"/>
              </a:lnSpc>
            </a:pPr>
            <a:r>
              <a:rPr lang="en-US" sz="3300" dirty="0" smtClean="0"/>
              <a:t>Categorical imperative (2</a:t>
            </a:r>
            <a:r>
              <a:rPr lang="en-US" sz="3300" baseline="30000" dirty="0" smtClean="0"/>
              <a:t>nd</a:t>
            </a:r>
            <a:r>
              <a:rPr lang="en-US" sz="3300" dirty="0" smtClean="0"/>
              <a:t> formulation):</a:t>
            </a:r>
          </a:p>
          <a:p>
            <a:pPr marL="749808" lvl="1" indent="-457200">
              <a:lnSpc>
                <a:spcPct val="110000"/>
              </a:lnSpc>
            </a:pPr>
            <a:r>
              <a:rPr lang="en-US" sz="2800" b="1" dirty="0" smtClean="0"/>
              <a:t>Treat persons as ends in themselves.</a:t>
            </a:r>
            <a:endParaRPr lang="en-US" sz="2800" b="1" dirty="0"/>
          </a:p>
        </p:txBody>
      </p:sp>
      <p:pic>
        <p:nvPicPr>
          <p:cNvPr id="6" name="內容版面配置區 5"/>
          <p:cNvPicPr>
            <a:picLocks noGrp="1" noChangeAspect="1"/>
          </p:cNvPicPr>
          <p:nvPr>
            <p:ph sz="half" idx="2"/>
          </p:nvPr>
        </p:nvPicPr>
        <p:blipFill>
          <a:blip r:embed="rId2"/>
          <a:stretch>
            <a:fillRect/>
          </a:stretch>
        </p:blipFill>
        <p:spPr>
          <a:xfrm>
            <a:off x="5562600" y="2133600"/>
            <a:ext cx="2590800" cy="358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626" y="-1"/>
            <a:ext cx="5858774" cy="3627783"/>
          </a:xfrm>
          <a:prstGeom prst="rect">
            <a:avLst/>
          </a:prstGeom>
        </p:spPr>
      </p:pic>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05200" y="3627782"/>
            <a:ext cx="6414558" cy="3848735"/>
          </a:xfrm>
        </p:spPr>
      </p:pic>
    </p:spTree>
    <p:extLst>
      <p:ext uri="{BB962C8B-B14F-4D97-AF65-F5344CB8AC3E}">
        <p14:creationId xmlns:p14="http://schemas.microsoft.com/office/powerpoint/2010/main" val="3489632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251062"/>
          </a:xfrm>
        </p:spPr>
        <p:txBody>
          <a:bodyPr>
            <a:normAutofit fontScale="90000"/>
          </a:bodyPr>
          <a:lstStyle/>
          <a:p>
            <a:r>
              <a:rPr lang="en-US" dirty="0"/>
              <a:t>Justification of Human Rights:</a:t>
            </a:r>
            <a:br>
              <a:rPr lang="en-US" dirty="0"/>
            </a:br>
            <a:r>
              <a:rPr lang="en-US" dirty="0" smtClean="0"/>
              <a:t>Utilitarianism	</a:t>
            </a:r>
            <a:endParaRPr lang="en-US" dirty="0"/>
          </a:p>
        </p:txBody>
      </p:sp>
      <p:sp>
        <p:nvSpPr>
          <p:cNvPr id="3" name="Content Placeholder 2"/>
          <p:cNvSpPr>
            <a:spLocks noGrp="1"/>
          </p:cNvSpPr>
          <p:nvPr>
            <p:ph sz="half" idx="1"/>
          </p:nvPr>
        </p:nvSpPr>
        <p:spPr>
          <a:xfrm>
            <a:off x="152400" y="1600200"/>
            <a:ext cx="4343400" cy="4797552"/>
          </a:xfrm>
        </p:spPr>
        <p:txBody>
          <a:bodyPr>
            <a:normAutofit/>
          </a:bodyPr>
          <a:lstStyle/>
          <a:p>
            <a:pPr>
              <a:buNone/>
            </a:pPr>
            <a:r>
              <a:rPr lang="en-US" dirty="0" smtClean="0"/>
              <a:t>1.  Stops Civil War</a:t>
            </a:r>
          </a:p>
          <a:p>
            <a:r>
              <a:rPr lang="en-US" sz="2400" dirty="0" smtClean="0"/>
              <a:t>UDHR Preamble:</a:t>
            </a:r>
          </a:p>
          <a:p>
            <a:pPr marL="749808" lvl="1" indent="-457200"/>
            <a:r>
              <a:rPr lang="en-US" dirty="0" smtClean="0"/>
              <a:t>“Whereas it is essential, if man is not to be compelled to have recourse, as last resort, to rebellion against tyranny and oppression, that human rights should be protected by rule of law”</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0" y="1905000"/>
            <a:ext cx="4391977" cy="3886200"/>
          </a:xfrm>
        </p:spPr>
      </p:pic>
      <p:sp>
        <p:nvSpPr>
          <p:cNvPr id="4" name="圓角矩形 3"/>
          <p:cNvSpPr/>
          <p:nvPr/>
        </p:nvSpPr>
        <p:spPr>
          <a:xfrm>
            <a:off x="228600" y="5943600"/>
            <a:ext cx="8458200" cy="838200"/>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If human rights are not protected, then the </a:t>
            </a:r>
            <a:r>
              <a:rPr lang="en-US" altLang="zh-CN" sz="2800" dirty="0" smtClean="0">
                <a:solidFill>
                  <a:srgbClr val="FF0000"/>
                </a:solidFill>
              </a:rPr>
              <a:t>consequences</a:t>
            </a:r>
            <a:r>
              <a:rPr lang="en-US" altLang="zh-CN" sz="2800" dirty="0" smtClean="0"/>
              <a:t> will be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686800" cy="1251062"/>
          </a:xfrm>
        </p:spPr>
        <p:txBody>
          <a:bodyPr>
            <a:normAutofit fontScale="90000"/>
          </a:bodyPr>
          <a:lstStyle/>
          <a:p>
            <a:r>
              <a:rPr lang="en-US" dirty="0"/>
              <a:t>Justification of Human Rights:</a:t>
            </a:r>
            <a:br>
              <a:rPr lang="en-US" dirty="0"/>
            </a:br>
            <a:r>
              <a:rPr lang="en-US" dirty="0"/>
              <a:t>Utilitarianism</a:t>
            </a:r>
          </a:p>
        </p:txBody>
      </p:sp>
      <p:sp>
        <p:nvSpPr>
          <p:cNvPr id="3" name="Content Placeholder 2"/>
          <p:cNvSpPr>
            <a:spLocks noGrp="1"/>
          </p:cNvSpPr>
          <p:nvPr>
            <p:ph sz="half" idx="1"/>
          </p:nvPr>
        </p:nvSpPr>
        <p:spPr>
          <a:xfrm>
            <a:off x="152400" y="1773936"/>
            <a:ext cx="4114800" cy="4623816"/>
          </a:xfrm>
        </p:spPr>
        <p:txBody>
          <a:bodyPr/>
          <a:lstStyle/>
          <a:p>
            <a:pPr marL="633222" indent="-514350">
              <a:buNone/>
            </a:pPr>
            <a:r>
              <a:rPr lang="en-US" dirty="0" smtClean="0"/>
              <a:t>2. Stops International War</a:t>
            </a:r>
          </a:p>
          <a:p>
            <a:pPr marL="633222" indent="-514350">
              <a:buNone/>
            </a:pPr>
            <a:endParaRPr lang="en-US" dirty="0" smtClean="0"/>
          </a:p>
          <a:p>
            <a:r>
              <a:rPr lang="en-US" dirty="0" smtClean="0"/>
              <a:t>UDHR  Preamble:</a:t>
            </a:r>
          </a:p>
          <a:p>
            <a:endParaRPr lang="en-US" dirty="0" smtClean="0"/>
          </a:p>
          <a:p>
            <a:pPr marL="749808" lvl="1" indent="-457200"/>
            <a:r>
              <a:rPr lang="en-US" sz="2800" dirty="0" smtClean="0"/>
              <a:t>“Whereas it is essential to develop friendly relations between nations.”</a:t>
            </a:r>
            <a:endParaRPr lang="en-US" sz="2800" dirty="0"/>
          </a:p>
        </p:txBody>
      </p:sp>
      <p:pic>
        <p:nvPicPr>
          <p:cNvPr id="5" name="Content Placeholder 4" descr="israel gaza.jpg"/>
          <p:cNvPicPr>
            <a:picLocks noGrp="1" noChangeAspect="1"/>
          </p:cNvPicPr>
          <p:nvPr>
            <p:ph sz="half" idx="2"/>
          </p:nvPr>
        </p:nvPicPr>
        <p:blipFill>
          <a:blip r:embed="rId2" cstate="print"/>
          <a:stretch>
            <a:fillRect/>
          </a:stretch>
        </p:blipFill>
        <p:spPr>
          <a:xfrm>
            <a:off x="4267200" y="1773238"/>
            <a:ext cx="4648200" cy="5084762"/>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know your Human Rights?</a:t>
            </a:r>
            <a:endParaRPr lang="en-US" dirty="0"/>
          </a:p>
        </p:txBody>
      </p:sp>
      <p:sp>
        <p:nvSpPr>
          <p:cNvPr id="3" name="Content Placeholder 2"/>
          <p:cNvSpPr>
            <a:spLocks noGrp="1"/>
          </p:cNvSpPr>
          <p:nvPr>
            <p:ph sz="half" idx="1"/>
          </p:nvPr>
        </p:nvSpPr>
        <p:spPr>
          <a:xfrm>
            <a:off x="457200" y="1773936"/>
            <a:ext cx="4495800" cy="4623816"/>
          </a:xfrm>
        </p:spPr>
        <p:txBody>
          <a:bodyPr>
            <a:normAutofit fontScale="92500" lnSpcReduction="10000"/>
          </a:bodyPr>
          <a:lstStyle/>
          <a:p>
            <a:pPr marL="457200" indent="-457200"/>
            <a:r>
              <a:rPr lang="en-US" dirty="0" smtClean="0"/>
              <a:t>There are 30 Articles on the Universal Declaration of Human Rights, listing a large number of rights.</a:t>
            </a:r>
          </a:p>
          <a:p>
            <a:pPr>
              <a:buNone/>
            </a:pPr>
            <a:endParaRPr lang="en-US" dirty="0" smtClean="0"/>
          </a:p>
          <a:p>
            <a:r>
              <a:rPr lang="en-US" dirty="0" smtClean="0"/>
              <a:t>Conceptually, we can split them into 2 kinds:</a:t>
            </a:r>
          </a:p>
          <a:p>
            <a:pPr>
              <a:buNone/>
            </a:pPr>
            <a:endParaRPr lang="en-US" dirty="0" smtClean="0"/>
          </a:p>
          <a:p>
            <a:pPr marL="633222" indent="-514350">
              <a:buNone/>
            </a:pPr>
            <a:r>
              <a:rPr lang="en-US" dirty="0" smtClean="0">
                <a:solidFill>
                  <a:srgbClr val="FF0000"/>
                </a:solidFill>
              </a:rPr>
              <a:t>1.</a:t>
            </a:r>
            <a:r>
              <a:rPr lang="en-US" dirty="0" smtClean="0"/>
              <a:t>	</a:t>
            </a:r>
            <a:r>
              <a:rPr lang="en-US" dirty="0" smtClean="0">
                <a:solidFill>
                  <a:srgbClr val="FF0000"/>
                </a:solidFill>
              </a:rPr>
              <a:t>Political and Civil Human Rights</a:t>
            </a:r>
          </a:p>
          <a:p>
            <a:pPr marL="633222" indent="-514350">
              <a:buClr>
                <a:srgbClr val="FF0000"/>
              </a:buClr>
              <a:buAutoNum type="arabicPeriod" startAt="2"/>
            </a:pPr>
            <a:r>
              <a:rPr lang="en-US" dirty="0" smtClean="0">
                <a:solidFill>
                  <a:srgbClr val="FF0000"/>
                </a:solidFill>
              </a:rPr>
              <a:t>Economic, Social and Cultural Human Rights</a:t>
            </a:r>
          </a:p>
          <a:p>
            <a:pPr marL="633222" indent="-514350">
              <a:buAutoNum type="arabicPeriod" startAt="2"/>
            </a:pPr>
            <a:endParaRPr lang="en-US" dirty="0">
              <a:solidFill>
                <a:srgbClr val="FF0000"/>
              </a:solidFill>
            </a:endParaRPr>
          </a:p>
        </p:txBody>
      </p:sp>
      <p:pic>
        <p:nvPicPr>
          <p:cNvPr id="5" name="Content Placeholder 4" descr="list human rights.jpg"/>
          <p:cNvPicPr>
            <a:picLocks noGrp="1" noChangeAspect="1"/>
          </p:cNvPicPr>
          <p:nvPr>
            <p:ph sz="half" idx="2"/>
          </p:nvPr>
        </p:nvPicPr>
        <p:blipFill>
          <a:blip r:embed="rId2"/>
          <a:srcRect t="-25775" b="-25775"/>
          <a:stretch>
            <a:fillRect/>
          </a:stretch>
        </p:blipFill>
        <p:spPr>
          <a:xfrm>
            <a:off x="5105400" y="783186"/>
            <a:ext cx="4648200" cy="56388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Political and Civil Human </a:t>
            </a:r>
            <a:r>
              <a:rPr lang="en-US" dirty="0" smtClean="0"/>
              <a:t>Rights</a:t>
            </a:r>
            <a:endParaRPr lang="en-US" dirty="0"/>
          </a:p>
        </p:txBody>
      </p:sp>
      <p:sp>
        <p:nvSpPr>
          <p:cNvPr id="3" name="Content Placeholder 2"/>
          <p:cNvSpPr>
            <a:spLocks noGrp="1"/>
          </p:cNvSpPr>
          <p:nvPr>
            <p:ph sz="half" idx="1"/>
          </p:nvPr>
        </p:nvSpPr>
        <p:spPr>
          <a:xfrm>
            <a:off x="0" y="1524001"/>
            <a:ext cx="5029200" cy="5334000"/>
          </a:xfrm>
        </p:spPr>
        <p:txBody>
          <a:bodyPr>
            <a:normAutofit fontScale="77500" lnSpcReduction="20000"/>
          </a:bodyPr>
          <a:lstStyle/>
          <a:p>
            <a:pPr marL="633222" indent="-514350">
              <a:lnSpc>
                <a:spcPct val="110000"/>
              </a:lnSpc>
              <a:buClr>
                <a:schemeClr val="tx1">
                  <a:lumMod val="95000"/>
                  <a:lumOff val="5000"/>
                </a:schemeClr>
              </a:buClr>
              <a:buAutoNum type="arabicPeriod"/>
            </a:pPr>
            <a:r>
              <a:rPr lang="en-US" sz="3200" dirty="0" smtClean="0"/>
              <a:t>Bodily Integrity</a:t>
            </a:r>
          </a:p>
          <a:p>
            <a:pPr lvl="1">
              <a:lnSpc>
                <a:spcPct val="110000"/>
              </a:lnSpc>
              <a:buClr>
                <a:schemeClr val="tx1">
                  <a:lumMod val="95000"/>
                  <a:lumOff val="5000"/>
                </a:schemeClr>
              </a:buClr>
            </a:pPr>
            <a:r>
              <a:rPr lang="en-US" dirty="0" smtClean="0"/>
              <a:t>Personal autonomy and self-determination over one’s body</a:t>
            </a:r>
          </a:p>
          <a:p>
            <a:pPr marL="633222" indent="-514350">
              <a:lnSpc>
                <a:spcPct val="110000"/>
              </a:lnSpc>
              <a:buClr>
                <a:schemeClr val="tx1">
                  <a:lumMod val="95000"/>
                  <a:lumOff val="5000"/>
                </a:schemeClr>
              </a:buClr>
              <a:buAutoNum type="arabicPeriod"/>
            </a:pPr>
            <a:r>
              <a:rPr lang="en-US" sz="3200" dirty="0" smtClean="0"/>
              <a:t>Legal fairness</a:t>
            </a:r>
          </a:p>
          <a:p>
            <a:pPr marL="633222" indent="-514350">
              <a:lnSpc>
                <a:spcPct val="110000"/>
              </a:lnSpc>
              <a:buClr>
                <a:schemeClr val="tx1">
                  <a:lumMod val="95000"/>
                  <a:lumOff val="5000"/>
                </a:schemeClr>
              </a:buClr>
              <a:buAutoNum type="arabicPeriod"/>
            </a:pPr>
            <a:r>
              <a:rPr lang="en-US" sz="3200" dirty="0" smtClean="0"/>
              <a:t>Freedom of thought, speech, assembly and association.</a:t>
            </a:r>
          </a:p>
          <a:p>
            <a:pPr marL="633222" indent="-514350">
              <a:lnSpc>
                <a:spcPct val="110000"/>
              </a:lnSpc>
              <a:buClr>
                <a:schemeClr val="tx1">
                  <a:lumMod val="95000"/>
                  <a:lumOff val="5000"/>
                </a:schemeClr>
              </a:buClr>
              <a:buFont typeface="Wingdings 2"/>
              <a:buAutoNum type="arabicPeriod"/>
            </a:pPr>
            <a:r>
              <a:rPr lang="en-US" sz="3200" dirty="0" smtClean="0"/>
              <a:t>Political Participation</a:t>
            </a:r>
          </a:p>
          <a:p>
            <a:pPr marL="118872" indent="0">
              <a:lnSpc>
                <a:spcPct val="110000"/>
              </a:lnSpc>
              <a:buClr>
                <a:schemeClr val="tx1">
                  <a:lumMod val="95000"/>
                  <a:lumOff val="5000"/>
                </a:schemeClr>
              </a:buClr>
              <a:buNone/>
            </a:pPr>
            <a:endParaRPr lang="en-US" sz="3200" dirty="0" smtClean="0"/>
          </a:p>
          <a:p>
            <a:pPr>
              <a:lnSpc>
                <a:spcPct val="110000"/>
              </a:lnSpc>
              <a:buClr>
                <a:schemeClr val="tx1">
                  <a:lumMod val="95000"/>
                  <a:lumOff val="5000"/>
                </a:schemeClr>
              </a:buClr>
            </a:pPr>
            <a:r>
              <a:rPr lang="en-US" dirty="0" smtClean="0"/>
              <a:t>Note</a:t>
            </a:r>
            <a:r>
              <a:rPr lang="en-US" dirty="0"/>
              <a:t>: </a:t>
            </a:r>
            <a:endParaRPr lang="en-US" dirty="0" smtClean="0"/>
          </a:p>
          <a:p>
            <a:pPr marL="925830" lvl="1" indent="-514350">
              <a:lnSpc>
                <a:spcPct val="110000"/>
              </a:lnSpc>
              <a:buClr>
                <a:schemeClr val="tx1">
                  <a:lumMod val="95000"/>
                  <a:lumOff val="5000"/>
                </a:schemeClr>
              </a:buClr>
              <a:buFont typeface="+mj-lt"/>
              <a:buAutoNum type="arabicPeriod"/>
            </a:pPr>
            <a:r>
              <a:rPr lang="en-US" dirty="0" smtClean="0"/>
              <a:t>‘</a:t>
            </a:r>
            <a:r>
              <a:rPr lang="en-US" dirty="0"/>
              <a:t>Civil rights</a:t>
            </a:r>
            <a:r>
              <a:rPr lang="en-US" dirty="0" smtClean="0"/>
              <a:t>’ are </a:t>
            </a:r>
            <a:r>
              <a:rPr lang="en-US" dirty="0"/>
              <a:t>the rights of citizens to political and social freedom and </a:t>
            </a:r>
            <a:r>
              <a:rPr lang="en-US" dirty="0" smtClean="0"/>
              <a:t>equality.</a:t>
            </a:r>
          </a:p>
          <a:p>
            <a:pPr marL="925830" lvl="1" indent="-514350">
              <a:lnSpc>
                <a:spcPct val="110000"/>
              </a:lnSpc>
              <a:buClr>
                <a:schemeClr val="tx1">
                  <a:lumMod val="95000"/>
                  <a:lumOff val="5000"/>
                </a:schemeClr>
              </a:buClr>
              <a:buFont typeface="+mj-lt"/>
              <a:buAutoNum type="arabicPeriod"/>
            </a:pPr>
            <a:r>
              <a:rPr lang="en-US" dirty="0" smtClean="0"/>
              <a:t>PCHR are in general </a:t>
            </a:r>
            <a:r>
              <a:rPr lang="en-US" dirty="0" smtClean="0">
                <a:solidFill>
                  <a:srgbClr val="FF0000"/>
                </a:solidFill>
              </a:rPr>
              <a:t>‘negative’ rights</a:t>
            </a:r>
            <a:r>
              <a:rPr lang="en-US" dirty="0" smtClean="0"/>
              <a:t>, i.e., no interference from the government.</a:t>
            </a:r>
          </a:p>
          <a:p>
            <a:pPr marL="925830" lvl="1" indent="-514350">
              <a:lnSpc>
                <a:spcPct val="110000"/>
              </a:lnSpc>
              <a:buClr>
                <a:schemeClr val="tx1">
                  <a:lumMod val="95000"/>
                  <a:lumOff val="5000"/>
                </a:schemeClr>
              </a:buClr>
              <a:buFont typeface="+mj-lt"/>
              <a:buAutoNum type="arabicPeriod"/>
            </a:pPr>
            <a:r>
              <a:rPr lang="en-US" dirty="0" smtClean="0"/>
              <a:t>These rights are to be </a:t>
            </a:r>
            <a:r>
              <a:rPr lang="en-US" i="1" dirty="0" smtClean="0">
                <a:solidFill>
                  <a:srgbClr val="FF0000"/>
                </a:solidFill>
              </a:rPr>
              <a:t>respected</a:t>
            </a:r>
            <a:r>
              <a:rPr lang="en-US" i="1" dirty="0" smtClean="0"/>
              <a:t>.</a:t>
            </a:r>
            <a:endParaRPr lang="en-US" i="1" dirty="0"/>
          </a:p>
          <a:p>
            <a:pPr marL="118872" indent="0">
              <a:lnSpc>
                <a:spcPct val="110000"/>
              </a:lnSpc>
              <a:buClr>
                <a:schemeClr val="tx1">
                  <a:lumMod val="95000"/>
                  <a:lumOff val="5000"/>
                </a:schemeClr>
              </a:buClr>
              <a:buNone/>
            </a:pPr>
            <a:endParaRPr lang="en-US" sz="3200" dirty="0"/>
          </a:p>
        </p:txBody>
      </p:sp>
      <p:pic>
        <p:nvPicPr>
          <p:cNvPr id="6" name="內容版面配置區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03582" y="1519277"/>
            <a:ext cx="3937790" cy="2499519"/>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277" y="4134611"/>
            <a:ext cx="3962400" cy="263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Bodily </a:t>
            </a:r>
            <a:r>
              <a:rPr lang="en-US" dirty="0" smtClean="0"/>
              <a:t>Integrity -- </a:t>
            </a:r>
            <a:r>
              <a:rPr lang="en-US" altLang="zh-HK" dirty="0" smtClean="0"/>
              <a:t>Life</a:t>
            </a:r>
            <a:endParaRPr lang="en-US" dirty="0"/>
          </a:p>
        </p:txBody>
      </p:sp>
      <p:sp>
        <p:nvSpPr>
          <p:cNvPr id="3" name="Content Placeholder 2"/>
          <p:cNvSpPr>
            <a:spLocks noGrp="1"/>
          </p:cNvSpPr>
          <p:nvPr>
            <p:ph sz="half" idx="1"/>
          </p:nvPr>
        </p:nvSpPr>
        <p:spPr>
          <a:xfrm>
            <a:off x="457200" y="1600200"/>
            <a:ext cx="4038600" cy="5257800"/>
          </a:xfrm>
        </p:spPr>
        <p:txBody>
          <a:bodyPr>
            <a:normAutofit lnSpcReduction="10000"/>
          </a:bodyPr>
          <a:lstStyle/>
          <a:p>
            <a:pPr>
              <a:buNone/>
            </a:pPr>
            <a:endParaRPr lang="en-US" dirty="0" smtClean="0"/>
          </a:p>
          <a:p>
            <a:r>
              <a:rPr lang="en-US" sz="3200" dirty="0" smtClean="0"/>
              <a:t>Article 3:  </a:t>
            </a:r>
          </a:p>
          <a:p>
            <a:pPr>
              <a:buNone/>
            </a:pPr>
            <a:endParaRPr lang="en-US" sz="3200" dirty="0" smtClean="0"/>
          </a:p>
          <a:p>
            <a:pPr marL="749808" lvl="1" indent="-457200"/>
            <a:r>
              <a:rPr lang="en-US" sz="2800" dirty="0" smtClean="0"/>
              <a:t>“Everyone has the right to </a:t>
            </a:r>
            <a:r>
              <a:rPr lang="en-US" sz="2800" dirty="0" smtClean="0">
                <a:solidFill>
                  <a:srgbClr val="FF0000"/>
                </a:solidFill>
              </a:rPr>
              <a:t>LIFE</a:t>
            </a:r>
            <a:r>
              <a:rPr lang="en-US" sz="2800" dirty="0" smtClean="0"/>
              <a:t>, LIBERTY  and SECURITY of person”</a:t>
            </a:r>
          </a:p>
          <a:p>
            <a:pPr marL="0" indent="0">
              <a:buNone/>
            </a:pPr>
            <a:endParaRPr lang="en-US" sz="3200" dirty="0" smtClean="0"/>
          </a:p>
          <a:p>
            <a:pPr marL="342900" indent="-342900"/>
            <a:r>
              <a:rPr lang="en-US" dirty="0" smtClean="0"/>
              <a:t>Many argue that capital punishment violates this core human right.</a:t>
            </a:r>
            <a:endParaRPr lang="en-US" dirty="0"/>
          </a:p>
        </p:txBody>
      </p:sp>
      <p:pic>
        <p:nvPicPr>
          <p:cNvPr id="5" name="Content Placeholder 4" descr="Electric chair.jpg"/>
          <p:cNvPicPr>
            <a:picLocks noGrp="1" noChangeAspect="1"/>
          </p:cNvPicPr>
          <p:nvPr>
            <p:ph sz="half" idx="2"/>
          </p:nvPr>
        </p:nvPicPr>
        <p:blipFill>
          <a:blip r:embed="rId2"/>
          <a:srcRect t="-24475" b="-24475"/>
          <a:stretch>
            <a:fillRect/>
          </a:stretch>
        </p:blipFill>
        <p:spPr>
          <a:xfrm>
            <a:off x="4800600" y="533400"/>
            <a:ext cx="4343400" cy="63246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Bodily Integrity </a:t>
            </a:r>
            <a:r>
              <a:rPr lang="en-US" altLang="zh-HK" dirty="0" smtClean="0"/>
              <a:t>-- Slavery</a:t>
            </a:r>
            <a:endParaRPr lang="en-US" dirty="0"/>
          </a:p>
        </p:txBody>
      </p:sp>
      <p:sp>
        <p:nvSpPr>
          <p:cNvPr id="3" name="Content Placeholder 2"/>
          <p:cNvSpPr>
            <a:spLocks noGrp="1"/>
          </p:cNvSpPr>
          <p:nvPr>
            <p:ph sz="half" idx="1"/>
          </p:nvPr>
        </p:nvSpPr>
        <p:spPr>
          <a:xfrm>
            <a:off x="228600" y="1773936"/>
            <a:ext cx="3581400" cy="4623816"/>
          </a:xfrm>
        </p:spPr>
        <p:txBody>
          <a:bodyPr>
            <a:normAutofit/>
          </a:bodyPr>
          <a:lstStyle/>
          <a:p>
            <a:r>
              <a:rPr lang="en-US" sz="3600" dirty="0" smtClean="0"/>
              <a:t>Article 4</a:t>
            </a:r>
          </a:p>
          <a:p>
            <a:pPr marL="0" indent="0">
              <a:buNone/>
            </a:pPr>
            <a:endParaRPr lang="en-US" sz="3600" dirty="0" smtClean="0"/>
          </a:p>
          <a:p>
            <a:pPr marL="749808" lvl="1" indent="-457200"/>
            <a:r>
              <a:rPr lang="en-US" sz="2800" dirty="0" smtClean="0"/>
              <a:t>“No one shall be held in slavery or servitude, slavery and the slave trade are to be prohibited in all their forms.”</a:t>
            </a:r>
          </a:p>
          <a:p>
            <a:pPr marL="0" indent="0">
              <a:buNone/>
            </a:pPr>
            <a:endParaRPr lang="en-US" dirty="0" smtClean="0"/>
          </a:p>
          <a:p>
            <a:pPr marL="0" indent="0">
              <a:buNone/>
            </a:pPr>
            <a:endParaRPr lang="en-US" dirty="0"/>
          </a:p>
        </p:txBody>
      </p:sp>
      <p:pic>
        <p:nvPicPr>
          <p:cNvPr id="6" name="內容版面配置區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86200" y="2667000"/>
            <a:ext cx="6092133" cy="2971800"/>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Trafficking and the sex trade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00201"/>
            <a:ext cx="6172200" cy="3962400"/>
          </a:xfrm>
        </p:spPr>
      </p:pic>
      <p:sp>
        <p:nvSpPr>
          <p:cNvPr id="9" name="TextBox 8"/>
          <p:cNvSpPr txBox="1"/>
          <p:nvPr/>
        </p:nvSpPr>
        <p:spPr>
          <a:xfrm>
            <a:off x="533400" y="5791200"/>
            <a:ext cx="8153400" cy="830997"/>
          </a:xfrm>
          <a:prstGeom prst="rect">
            <a:avLst/>
          </a:prstGeom>
          <a:noFill/>
        </p:spPr>
        <p:txBody>
          <a:bodyPr wrap="square" rtlCol="0">
            <a:spAutoFit/>
          </a:bodyPr>
          <a:lstStyle/>
          <a:p>
            <a:r>
              <a:rPr lang="en-US" sz="2400" dirty="0" smtClean="0"/>
              <a:t>30 million women are trafficked and used as sex slaves across the world.</a:t>
            </a:r>
            <a:endParaRPr lang="en-US" sz="2400" dirty="0"/>
          </a:p>
        </p:txBody>
      </p:sp>
    </p:spTree>
    <p:extLst>
      <p:ext uri="{BB962C8B-B14F-4D97-AF65-F5344CB8AC3E}">
        <p14:creationId xmlns:p14="http://schemas.microsoft.com/office/powerpoint/2010/main" val="4095260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Bodily Integrity </a:t>
            </a:r>
            <a:r>
              <a:rPr lang="en-US" dirty="0" smtClean="0"/>
              <a:t>– No Torture</a:t>
            </a:r>
            <a:endParaRPr lang="en-US" dirty="0"/>
          </a:p>
        </p:txBody>
      </p:sp>
      <p:sp>
        <p:nvSpPr>
          <p:cNvPr id="3" name="Content Placeholder 2"/>
          <p:cNvSpPr>
            <a:spLocks noGrp="1"/>
          </p:cNvSpPr>
          <p:nvPr>
            <p:ph sz="half" idx="1"/>
          </p:nvPr>
        </p:nvSpPr>
        <p:spPr>
          <a:xfrm>
            <a:off x="0" y="1752600"/>
            <a:ext cx="4038600" cy="4623816"/>
          </a:xfrm>
        </p:spPr>
        <p:txBody>
          <a:bodyPr>
            <a:normAutofit/>
          </a:bodyPr>
          <a:lstStyle/>
          <a:p>
            <a:pPr>
              <a:buNone/>
            </a:pPr>
            <a:endParaRPr lang="en-US" dirty="0" smtClean="0"/>
          </a:p>
          <a:p>
            <a:r>
              <a:rPr lang="en-US" sz="3200" dirty="0" smtClean="0"/>
              <a:t>Article 5</a:t>
            </a:r>
          </a:p>
          <a:p>
            <a:pPr marL="0" indent="0">
              <a:buNone/>
            </a:pPr>
            <a:endParaRPr lang="en-US" sz="3200" dirty="0" smtClean="0"/>
          </a:p>
          <a:p>
            <a:pPr marL="749808" lvl="1" indent="-457200"/>
            <a:r>
              <a:rPr lang="en-US" sz="2800" dirty="0" smtClean="0"/>
              <a:t>“No one shall be subjected to torture or to cruel inhuman or degrading treatment or punishment.”</a:t>
            </a:r>
          </a:p>
          <a:p>
            <a:pPr marL="0" indent="0">
              <a:buNone/>
            </a:pPr>
            <a:endParaRPr lang="en-US" dirty="0" smtClean="0"/>
          </a:p>
          <a:p>
            <a:pPr marL="0" indent="0">
              <a:buNone/>
            </a:pPr>
            <a:endParaRPr lang="en-US" dirty="0"/>
          </a:p>
        </p:txBody>
      </p:sp>
      <p:pic>
        <p:nvPicPr>
          <p:cNvPr id="7" name="Content Placeholder 6" descr="lynndie England torture.jpg"/>
          <p:cNvPicPr>
            <a:picLocks noGrp="1" noChangeAspect="1"/>
          </p:cNvPicPr>
          <p:nvPr>
            <p:ph sz="half" idx="2"/>
          </p:nvPr>
        </p:nvPicPr>
        <p:blipFill>
          <a:blip r:embed="rId2"/>
          <a:srcRect t="-6966" b="-6966"/>
          <a:stretch>
            <a:fillRect/>
          </a:stretch>
        </p:blipFill>
        <p:spPr>
          <a:xfrm>
            <a:off x="4343400" y="1371600"/>
            <a:ext cx="4495800" cy="4623816"/>
          </a:xfrm>
        </p:spPr>
      </p:pic>
      <p:sp>
        <p:nvSpPr>
          <p:cNvPr id="8" name="TextBox 7"/>
          <p:cNvSpPr txBox="1"/>
          <p:nvPr/>
        </p:nvSpPr>
        <p:spPr>
          <a:xfrm>
            <a:off x="3880006" y="5791200"/>
            <a:ext cx="5263994" cy="923330"/>
          </a:xfrm>
          <a:prstGeom prst="rect">
            <a:avLst/>
          </a:prstGeom>
          <a:noFill/>
        </p:spPr>
        <p:txBody>
          <a:bodyPr wrap="none" rtlCol="0">
            <a:spAutoFit/>
          </a:bodyPr>
          <a:lstStyle/>
          <a:p>
            <a:r>
              <a:rPr lang="en-US" dirty="0" smtClean="0"/>
              <a:t>United States Army reservist Lynndie England was </a:t>
            </a:r>
          </a:p>
          <a:p>
            <a:r>
              <a:rPr lang="en-US" dirty="0" smtClean="0"/>
              <a:t>convicted of torture and prisoner abuse at Abu </a:t>
            </a:r>
            <a:r>
              <a:rPr lang="en-US" dirty="0" err="1" smtClean="0"/>
              <a:t>Ghraib</a:t>
            </a:r>
            <a:endParaRPr lang="en-US" dirty="0" smtClean="0"/>
          </a:p>
          <a:p>
            <a:r>
              <a:rPr lang="en-US" dirty="0" smtClean="0"/>
              <a:t>In Baghdad, Iraq, in 2005 </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Bodily Integrity </a:t>
            </a:r>
            <a:r>
              <a:rPr lang="en-US" dirty="0" smtClean="0"/>
              <a:t>– Asylum</a:t>
            </a:r>
            <a:endParaRPr lang="en-US" dirty="0"/>
          </a:p>
        </p:txBody>
      </p:sp>
      <p:sp>
        <p:nvSpPr>
          <p:cNvPr id="4" name="Content Placeholder 3"/>
          <p:cNvSpPr>
            <a:spLocks noGrp="1"/>
          </p:cNvSpPr>
          <p:nvPr>
            <p:ph sz="half" idx="1"/>
          </p:nvPr>
        </p:nvSpPr>
        <p:spPr>
          <a:xfrm>
            <a:off x="180975" y="1828800"/>
            <a:ext cx="4238625" cy="4800600"/>
          </a:xfrm>
        </p:spPr>
        <p:txBody>
          <a:bodyPr>
            <a:normAutofit/>
          </a:bodyPr>
          <a:lstStyle/>
          <a:p>
            <a:pPr>
              <a:buNone/>
            </a:pPr>
            <a:endParaRPr lang="en-US" u="sng" dirty="0" smtClean="0"/>
          </a:p>
          <a:p>
            <a:r>
              <a:rPr lang="en-US" sz="3600" dirty="0" smtClean="0"/>
              <a:t>Article 14</a:t>
            </a:r>
          </a:p>
          <a:p>
            <a:pPr lvl="1"/>
            <a:r>
              <a:rPr lang="en-US" sz="3200" dirty="0" smtClean="0"/>
              <a:t>“Everyone has the right to seek and enjoy in other countries asylum from persecution.”</a:t>
            </a:r>
          </a:p>
          <a:p>
            <a:pPr>
              <a:buNone/>
            </a:pPr>
            <a:endParaRPr lang="en-US" sz="3600" dirty="0" smtClean="0"/>
          </a:p>
        </p:txBody>
      </p:sp>
      <p:pic>
        <p:nvPicPr>
          <p:cNvPr id="5" name="內容版面配置區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84192" y="1981200"/>
            <a:ext cx="4370116" cy="3124200"/>
          </a:xfrm>
        </p:spPr>
      </p:pic>
      <p:sp>
        <p:nvSpPr>
          <p:cNvPr id="6" name="矩形 5"/>
          <p:cNvSpPr/>
          <p:nvPr/>
        </p:nvSpPr>
        <p:spPr>
          <a:xfrm>
            <a:off x="4584192" y="5334000"/>
            <a:ext cx="4935262" cy="461665"/>
          </a:xfrm>
          <a:prstGeom prst="rect">
            <a:avLst/>
          </a:prstGeom>
        </p:spPr>
        <p:txBody>
          <a:bodyPr wrap="square">
            <a:spAutoFit/>
          </a:bodyPr>
          <a:lstStyle/>
          <a:p>
            <a:r>
              <a:rPr lang="en-GB" altLang="zh-HK" sz="2400" dirty="0"/>
              <a:t>Political refugees </a:t>
            </a:r>
            <a:r>
              <a:rPr lang="en-GB" altLang="zh-HK" sz="2400" dirty="0" smtClean="0"/>
              <a:t>fled from Syria </a:t>
            </a:r>
            <a:endParaRPr lang="zh-HK" alt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Legal </a:t>
            </a:r>
            <a:r>
              <a:rPr lang="en-US" dirty="0" smtClean="0"/>
              <a:t>Fairness</a:t>
            </a:r>
            <a:endParaRPr lang="en-US" dirty="0"/>
          </a:p>
        </p:txBody>
      </p:sp>
      <p:sp>
        <p:nvSpPr>
          <p:cNvPr id="3" name="Content Placeholder 2"/>
          <p:cNvSpPr>
            <a:spLocks noGrp="1"/>
          </p:cNvSpPr>
          <p:nvPr>
            <p:ph sz="half" idx="1"/>
          </p:nvPr>
        </p:nvSpPr>
        <p:spPr>
          <a:xfrm>
            <a:off x="228600" y="1752600"/>
            <a:ext cx="8610600" cy="5105400"/>
          </a:xfrm>
        </p:spPr>
        <p:txBody>
          <a:bodyPr>
            <a:normAutofit/>
          </a:bodyPr>
          <a:lstStyle/>
          <a:p>
            <a:pPr>
              <a:buNone/>
            </a:pPr>
            <a:endParaRPr lang="en-US" dirty="0" smtClean="0"/>
          </a:p>
          <a:p>
            <a:pPr>
              <a:buNone/>
            </a:pPr>
            <a:r>
              <a:rPr lang="en-US" dirty="0" smtClean="0"/>
              <a:t>Articles 6, 7, 8, 9, 10, 11</a:t>
            </a:r>
          </a:p>
          <a:p>
            <a:pPr>
              <a:buNone/>
            </a:pPr>
            <a:endParaRPr lang="en-US" dirty="0" smtClean="0"/>
          </a:p>
          <a:p>
            <a:r>
              <a:rPr lang="en-US" dirty="0" smtClean="0"/>
              <a:t>Recognition by the law as </a:t>
            </a:r>
          </a:p>
          <a:p>
            <a:pPr marL="118872" indent="0">
              <a:buNone/>
            </a:pPr>
            <a:r>
              <a:rPr lang="en-US" dirty="0"/>
              <a:t> </a:t>
            </a:r>
            <a:r>
              <a:rPr lang="en-US" dirty="0" smtClean="0"/>
              <a:t>   a person before the law</a:t>
            </a:r>
          </a:p>
          <a:p>
            <a:r>
              <a:rPr lang="en-US" dirty="0" smtClean="0"/>
              <a:t>Equality before the law</a:t>
            </a:r>
          </a:p>
          <a:p>
            <a:r>
              <a:rPr lang="en-US" dirty="0" smtClean="0"/>
              <a:t>Access to the law</a:t>
            </a:r>
          </a:p>
          <a:p>
            <a:r>
              <a:rPr lang="en-US" dirty="0" smtClean="0"/>
              <a:t>No arbitrary arrest or detention</a:t>
            </a:r>
          </a:p>
          <a:p>
            <a:r>
              <a:rPr lang="en-US" dirty="0" smtClean="0"/>
              <a:t>Innocent until proven guilty</a:t>
            </a:r>
          </a:p>
          <a:p>
            <a:r>
              <a:rPr lang="en-US" dirty="0" smtClean="0"/>
              <a:t>Right to a fair, independent and public trial</a:t>
            </a:r>
          </a:p>
          <a:p>
            <a:r>
              <a:rPr lang="en-US" dirty="0" smtClean="0"/>
              <a:t>Only guilty if the crime was against the law at the time</a:t>
            </a:r>
          </a:p>
          <a:p>
            <a:pPr>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pic>
        <p:nvPicPr>
          <p:cNvPr id="7" name="Content Placeholder 6" descr="behind bars.jpeg"/>
          <p:cNvPicPr>
            <a:picLocks noGrp="1" noChangeAspect="1"/>
          </p:cNvPicPr>
          <p:nvPr>
            <p:ph sz="half" idx="2"/>
          </p:nvPr>
        </p:nvPicPr>
        <p:blipFill>
          <a:blip r:embed="rId2"/>
          <a:srcRect t="-26730" b="-26730"/>
          <a:stretch>
            <a:fillRect/>
          </a:stretch>
        </p:blipFill>
        <p:spPr>
          <a:xfrm>
            <a:off x="5105400" y="609600"/>
            <a:ext cx="4038600" cy="4623816"/>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 y="0"/>
            <a:ext cx="5791201" cy="3581400"/>
          </a:xfrm>
          <a:prstGeom prst="rect">
            <a:avLst/>
          </a:prstGeom>
        </p:spPr>
      </p:pic>
      <p:pic>
        <p:nvPicPr>
          <p:cNvPr id="3" name="圖片 2"/>
          <p:cNvPicPr>
            <a:picLocks noChangeAspect="1"/>
          </p:cNvPicPr>
          <p:nvPr/>
        </p:nvPicPr>
        <p:blipFill>
          <a:blip r:embed="rId3"/>
          <a:stretch>
            <a:fillRect/>
          </a:stretch>
        </p:blipFill>
        <p:spPr>
          <a:xfrm>
            <a:off x="3124201" y="3578230"/>
            <a:ext cx="6019800" cy="3272582"/>
          </a:xfrm>
          <a:prstGeom prst="rect">
            <a:avLst/>
          </a:prstGeom>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791200" cy="3578230"/>
          </a:xfrm>
          <a:prstGeom prst="rect">
            <a:avLst/>
          </a:prstGeom>
        </p:spPr>
      </p:pic>
    </p:spTree>
    <p:extLst>
      <p:ext uri="{BB962C8B-B14F-4D97-AF65-F5344CB8AC3E}">
        <p14:creationId xmlns:p14="http://schemas.microsoft.com/office/powerpoint/2010/main" val="324089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Freedom of Thought</a:t>
            </a:r>
          </a:p>
        </p:txBody>
      </p:sp>
      <p:sp>
        <p:nvSpPr>
          <p:cNvPr id="3" name="Content Placeholder 2"/>
          <p:cNvSpPr>
            <a:spLocks noGrp="1"/>
          </p:cNvSpPr>
          <p:nvPr>
            <p:ph sz="half" idx="1"/>
          </p:nvPr>
        </p:nvSpPr>
        <p:spPr>
          <a:xfrm>
            <a:off x="76200" y="1676400"/>
            <a:ext cx="5181600" cy="5029200"/>
          </a:xfrm>
        </p:spPr>
        <p:txBody>
          <a:bodyPr>
            <a:normAutofit fontScale="92500" lnSpcReduction="20000"/>
          </a:bodyPr>
          <a:lstStyle/>
          <a:p>
            <a:pPr>
              <a:buNone/>
            </a:pPr>
            <a:endParaRPr lang="en-US" dirty="0" smtClean="0"/>
          </a:p>
          <a:p>
            <a:r>
              <a:rPr lang="en-US" sz="3200" dirty="0" smtClean="0"/>
              <a:t>Article 18</a:t>
            </a:r>
          </a:p>
          <a:p>
            <a:pPr marL="457200" indent="-457200"/>
            <a:endParaRPr lang="en-US" sz="3200" dirty="0" smtClean="0"/>
          </a:p>
          <a:p>
            <a:pPr marL="749808" lvl="1" indent="-457200"/>
            <a:r>
              <a:rPr lang="en-US" sz="2800" dirty="0" smtClean="0"/>
              <a:t>“Everyone has the </a:t>
            </a:r>
            <a:r>
              <a:rPr lang="en-US" sz="2800" dirty="0" smtClean="0">
                <a:solidFill>
                  <a:srgbClr val="FF0000"/>
                </a:solidFill>
              </a:rPr>
              <a:t>right to freedom of thought, conscience and religion</a:t>
            </a:r>
            <a:r>
              <a:rPr lang="en-US" sz="2800" dirty="0" smtClean="0"/>
              <a:t>… and in public or private manifest his religion or belief in teaching, practice, worship and observance.”</a:t>
            </a:r>
          </a:p>
          <a:p>
            <a:pPr marL="749808" lvl="1" indent="-457200"/>
            <a:r>
              <a:rPr lang="en-US" sz="2800" dirty="0" smtClean="0"/>
              <a:t>Note: An individual need not follow the majority’s ways of life.</a:t>
            </a:r>
          </a:p>
          <a:p>
            <a:pPr marL="0" indent="0">
              <a:buNone/>
            </a:pPr>
            <a:endParaRPr lang="en-US" dirty="0" smtClean="0"/>
          </a:p>
          <a:p>
            <a:pPr marL="0" indent="0">
              <a:buNone/>
            </a:pPr>
            <a:endParaRPr lang="en-US" dirty="0"/>
          </a:p>
        </p:txBody>
      </p:sp>
      <p:pic>
        <p:nvPicPr>
          <p:cNvPr id="11" name="Content Placeholder 10" descr="gandhi quote.jpeg"/>
          <p:cNvPicPr>
            <a:picLocks noGrp="1" noChangeAspect="1"/>
          </p:cNvPicPr>
          <p:nvPr>
            <p:ph sz="half" idx="2"/>
          </p:nvPr>
        </p:nvPicPr>
        <p:blipFill>
          <a:blip r:embed="rId3"/>
          <a:srcRect l="-6744" r="-6744"/>
          <a:stretch>
            <a:fillRect/>
          </a:stretch>
        </p:blipFill>
        <p:spPr>
          <a:xfrm>
            <a:off x="5181600" y="1600200"/>
            <a:ext cx="4191000" cy="52578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Freedom of Speech</a:t>
            </a:r>
          </a:p>
        </p:txBody>
      </p:sp>
      <p:sp>
        <p:nvSpPr>
          <p:cNvPr id="3" name="Content Placeholder 2"/>
          <p:cNvSpPr>
            <a:spLocks noGrp="1"/>
          </p:cNvSpPr>
          <p:nvPr>
            <p:ph sz="half" idx="1"/>
          </p:nvPr>
        </p:nvSpPr>
        <p:spPr/>
        <p:txBody>
          <a:bodyPr>
            <a:normAutofit/>
          </a:bodyPr>
          <a:lstStyle/>
          <a:p>
            <a:r>
              <a:rPr lang="en-US" sz="3600" dirty="0" smtClean="0"/>
              <a:t>Article 19</a:t>
            </a:r>
          </a:p>
          <a:p>
            <a:pPr marL="0" indent="0">
              <a:buNone/>
            </a:pPr>
            <a:endParaRPr lang="en-US" sz="3600" dirty="0" smtClean="0"/>
          </a:p>
          <a:p>
            <a:pPr marL="749808" lvl="1" indent="-457200"/>
            <a:r>
              <a:rPr lang="en-US" sz="3200" dirty="0" smtClean="0"/>
              <a:t>“Everyone has the right to freedom of opinion and expression …”</a:t>
            </a:r>
          </a:p>
          <a:p>
            <a:pPr marL="0" indent="0">
              <a:buNone/>
            </a:pPr>
            <a:endParaRPr lang="en-US" dirty="0" smtClean="0"/>
          </a:p>
          <a:p>
            <a:pPr marL="0" indent="0">
              <a:buNone/>
            </a:pPr>
            <a:endParaRPr lang="en-US" dirty="0"/>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4000" y="1600200"/>
            <a:ext cx="3429000" cy="5152869"/>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1251062"/>
          </a:xfrm>
        </p:spPr>
        <p:txBody>
          <a:bodyPr>
            <a:normAutofit fontScale="90000"/>
          </a:bodyPr>
          <a:lstStyle/>
          <a:p>
            <a:r>
              <a:rPr lang="en-US" altLang="zh-HK" sz="4800" dirty="0"/>
              <a:t>Freedom of assembly and </a:t>
            </a:r>
            <a:r>
              <a:rPr lang="en-US" altLang="zh-HK" sz="4800" dirty="0" smtClean="0"/>
              <a:t>association</a:t>
            </a:r>
            <a:endParaRPr lang="en-US" dirty="0"/>
          </a:p>
        </p:txBody>
      </p:sp>
      <p:sp>
        <p:nvSpPr>
          <p:cNvPr id="3" name="Content Placeholder 2"/>
          <p:cNvSpPr>
            <a:spLocks noGrp="1"/>
          </p:cNvSpPr>
          <p:nvPr>
            <p:ph sz="half" idx="1"/>
          </p:nvPr>
        </p:nvSpPr>
        <p:spPr>
          <a:xfrm>
            <a:off x="304800" y="1773936"/>
            <a:ext cx="4191000" cy="4931664"/>
          </a:xfrm>
        </p:spPr>
        <p:txBody>
          <a:bodyPr>
            <a:normAutofit fontScale="70000" lnSpcReduction="20000"/>
          </a:bodyPr>
          <a:lstStyle/>
          <a:p>
            <a:pPr>
              <a:buNone/>
            </a:pPr>
            <a:endParaRPr lang="en-US" sz="2400" dirty="0" smtClean="0"/>
          </a:p>
          <a:p>
            <a:r>
              <a:rPr lang="en-US" sz="4600" dirty="0" smtClean="0"/>
              <a:t>Article 20</a:t>
            </a:r>
          </a:p>
          <a:p>
            <a:pPr marL="749808" lvl="1" indent="-457200"/>
            <a:r>
              <a:rPr lang="en-US" sz="4000" dirty="0" smtClean="0"/>
              <a:t>“Everyone has the right to freedom of peaceful assembly and association”</a:t>
            </a:r>
          </a:p>
          <a:p>
            <a:pPr marL="749808" lvl="1" indent="-457200"/>
            <a:endParaRPr lang="en-US" sz="3400" dirty="0" smtClean="0"/>
          </a:p>
          <a:p>
            <a:pPr marL="457200" indent="-457200"/>
            <a:r>
              <a:rPr lang="en-US" altLang="zh-HK" sz="4000" dirty="0" smtClean="0"/>
              <a:t>Presently </a:t>
            </a:r>
            <a:r>
              <a:rPr lang="en-US" altLang="zh-HK" sz="4000" dirty="0"/>
              <a:t>in </a:t>
            </a:r>
            <a:r>
              <a:rPr lang="en-US" altLang="zh-HK" sz="4000" dirty="0">
                <a:solidFill>
                  <a:srgbClr val="FF0000"/>
                </a:solidFill>
              </a:rPr>
              <a:t>Fiji</a:t>
            </a:r>
            <a:r>
              <a:rPr lang="en-US" altLang="zh-HK" sz="4000" dirty="0"/>
              <a:t>, under the </a:t>
            </a:r>
            <a:r>
              <a:rPr lang="en-US" altLang="zh-HK" sz="4000" dirty="0">
                <a:solidFill>
                  <a:srgbClr val="FF0000"/>
                </a:solidFill>
              </a:rPr>
              <a:t>Public </a:t>
            </a:r>
            <a:r>
              <a:rPr lang="en-US" altLang="zh-HK" sz="4000" dirty="0" smtClean="0">
                <a:solidFill>
                  <a:srgbClr val="FF0000"/>
                </a:solidFill>
              </a:rPr>
              <a:t>Emergency decree </a:t>
            </a:r>
            <a:r>
              <a:rPr lang="en-US" altLang="zh-HK" sz="4000" dirty="0"/>
              <a:t>in 2009, the state has the power to </a:t>
            </a:r>
            <a:r>
              <a:rPr lang="en-US" altLang="zh-HK" sz="4000" dirty="0" smtClean="0"/>
              <a:t>ban any </a:t>
            </a:r>
            <a:r>
              <a:rPr lang="en-US" altLang="zh-HK" sz="4000" dirty="0"/>
              <a:t>and all assembly of peoples.</a:t>
            </a:r>
          </a:p>
          <a:p>
            <a:pPr marL="457200" indent="-457200"/>
            <a:endParaRPr lang="en-US" sz="3700" dirty="0" smtClean="0"/>
          </a:p>
          <a:p>
            <a:pPr marL="0" indent="0">
              <a:buNone/>
            </a:pPr>
            <a:endParaRPr lang="en-US" dirty="0" smtClean="0"/>
          </a:p>
          <a:p>
            <a:pPr marL="0" indent="0">
              <a:buNone/>
            </a:pPr>
            <a:endParaRPr lang="en-US" dirty="0"/>
          </a:p>
        </p:txBody>
      </p:sp>
      <p:sp>
        <p:nvSpPr>
          <p:cNvPr id="8" name="TextBox 7"/>
          <p:cNvSpPr txBox="1"/>
          <p:nvPr/>
        </p:nvSpPr>
        <p:spPr>
          <a:xfrm flipH="1">
            <a:off x="4953000" y="6394704"/>
            <a:ext cx="4014470" cy="369332"/>
          </a:xfrm>
          <a:prstGeom prst="rect">
            <a:avLst/>
          </a:prstGeom>
          <a:noFill/>
        </p:spPr>
        <p:txBody>
          <a:bodyPr wrap="square" rtlCol="0">
            <a:spAutoFit/>
          </a:bodyPr>
          <a:lstStyle/>
          <a:p>
            <a:endParaRPr lang="en-US" dirty="0"/>
          </a:p>
        </p:txBody>
      </p:sp>
      <p:sp>
        <p:nvSpPr>
          <p:cNvPr id="4" name="內容版面配置區 3"/>
          <p:cNvSpPr>
            <a:spLocks noGrp="1"/>
          </p:cNvSpPr>
          <p:nvPr>
            <p:ph sz="half" idx="2"/>
          </p:nvPr>
        </p:nvSpPr>
        <p:spPr>
          <a:xfrm>
            <a:off x="4495800" y="1773936"/>
            <a:ext cx="4471670" cy="5084064"/>
          </a:xfrm>
        </p:spPr>
        <p:txBody>
          <a:bodyPr>
            <a:normAutofit fontScale="70000" lnSpcReduction="20000"/>
          </a:bodyPr>
          <a:lstStyle/>
          <a:p>
            <a:r>
              <a:rPr lang="en-US" altLang="zh-HK" sz="4000" dirty="0"/>
              <a:t>‘5:04 pm on 24 November 2016  Fiji agency says no to human rights march …</a:t>
            </a:r>
          </a:p>
          <a:p>
            <a:r>
              <a:rPr lang="en-US" altLang="zh-HK" sz="4000" dirty="0"/>
              <a:t>It says the Roads Authority described the march as unnecessary, causing traffic disruptions and an inconvenience to the people of Fiji</a:t>
            </a:r>
            <a:r>
              <a:rPr lang="en-US" altLang="zh-HK" sz="4000" dirty="0" smtClean="0"/>
              <a:t>.’</a:t>
            </a:r>
          </a:p>
          <a:p>
            <a:endParaRPr lang="zh-HK" altLang="en-US" sz="3400" dirty="0"/>
          </a:p>
          <a:p>
            <a:r>
              <a:rPr lang="en-US" altLang="zh-HK" sz="2900" dirty="0" smtClean="0">
                <a:hlinkClick r:id="rId2"/>
              </a:rPr>
              <a:t>http</a:t>
            </a:r>
            <a:r>
              <a:rPr lang="en-US" altLang="zh-HK" sz="2900" dirty="0">
                <a:hlinkClick r:id="rId2"/>
              </a:rPr>
              <a:t>://</a:t>
            </a:r>
            <a:r>
              <a:rPr lang="en-US" altLang="zh-HK" sz="2900" dirty="0" smtClean="0">
                <a:hlinkClick r:id="rId2"/>
              </a:rPr>
              <a:t>www.radionz.co.nz/international/pacific-news/318840/fiji-agency-says-no-to-human-rights-march</a:t>
            </a:r>
            <a:r>
              <a:rPr lang="en-US" altLang="zh-HK" sz="2900" dirty="0" smtClean="0"/>
              <a:t> </a:t>
            </a:r>
          </a:p>
          <a:p>
            <a:endParaRPr lang="en-US" altLang="zh-HK"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Political Participation</a:t>
            </a:r>
          </a:p>
        </p:txBody>
      </p:sp>
      <p:sp>
        <p:nvSpPr>
          <p:cNvPr id="3" name="Content Placeholder 2"/>
          <p:cNvSpPr>
            <a:spLocks noGrp="1"/>
          </p:cNvSpPr>
          <p:nvPr>
            <p:ph sz="half" idx="1"/>
          </p:nvPr>
        </p:nvSpPr>
        <p:spPr>
          <a:xfrm>
            <a:off x="381000" y="1773936"/>
            <a:ext cx="4267200" cy="5084064"/>
          </a:xfrm>
        </p:spPr>
        <p:txBody>
          <a:bodyPr>
            <a:normAutofit fontScale="92500" lnSpcReduction="10000"/>
          </a:bodyPr>
          <a:lstStyle/>
          <a:p>
            <a:pPr>
              <a:buNone/>
            </a:pPr>
            <a:r>
              <a:rPr lang="en-US" dirty="0" smtClean="0"/>
              <a:t>Article 15 – “Everyone has the </a:t>
            </a:r>
            <a:r>
              <a:rPr lang="en-US" dirty="0" smtClean="0">
                <a:solidFill>
                  <a:srgbClr val="FF0000"/>
                </a:solidFill>
              </a:rPr>
              <a:t>right to a nationality</a:t>
            </a:r>
            <a:r>
              <a:rPr lang="en-US" dirty="0" smtClean="0"/>
              <a:t>.”</a:t>
            </a:r>
          </a:p>
          <a:p>
            <a:pPr>
              <a:buNone/>
            </a:pPr>
            <a:endParaRPr lang="en-US" dirty="0" smtClean="0"/>
          </a:p>
          <a:p>
            <a:pPr marL="0" indent="0">
              <a:buNone/>
            </a:pPr>
            <a:r>
              <a:rPr lang="en-US" dirty="0" smtClean="0"/>
              <a:t>  Article 21 – (3) “The </a:t>
            </a:r>
            <a:r>
              <a:rPr lang="en-US" dirty="0">
                <a:solidFill>
                  <a:srgbClr val="FF0000"/>
                </a:solidFill>
              </a:rPr>
              <a:t>will of the people </a:t>
            </a:r>
            <a:r>
              <a:rPr lang="en-US" dirty="0"/>
              <a:t>shall be the basis of the authority of government; this will shall be expressed in periodic and genuine </a:t>
            </a:r>
            <a:r>
              <a:rPr lang="en-US" dirty="0">
                <a:solidFill>
                  <a:srgbClr val="FF0000"/>
                </a:solidFill>
              </a:rPr>
              <a:t>elections</a:t>
            </a:r>
            <a:r>
              <a:rPr lang="en-US" dirty="0"/>
              <a:t> which shall be by universal and equal suffrage and shall be held by secret vote or by equivalent free voting procedures</a:t>
            </a:r>
            <a:r>
              <a:rPr lang="en-US" dirty="0" smtClean="0"/>
              <a:t>.”</a:t>
            </a:r>
            <a:endParaRPr lang="en-US" dirty="0"/>
          </a:p>
        </p:txBody>
      </p:sp>
      <p:pic>
        <p:nvPicPr>
          <p:cNvPr id="5" name="內容版面配置區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9200" y="2362200"/>
            <a:ext cx="3657600" cy="2743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know your human rights?</a:t>
            </a:r>
            <a:br>
              <a:rPr lang="en-US" dirty="0" smtClean="0"/>
            </a:br>
            <a:r>
              <a:rPr lang="en-US" dirty="0" smtClean="0"/>
              <a:t>Economic, Social and Cultural</a:t>
            </a:r>
            <a:endParaRPr lang="en-US" dirty="0"/>
          </a:p>
        </p:txBody>
      </p:sp>
      <p:sp>
        <p:nvSpPr>
          <p:cNvPr id="3" name="Content Placeholder 2"/>
          <p:cNvSpPr>
            <a:spLocks noGrp="1"/>
          </p:cNvSpPr>
          <p:nvPr>
            <p:ph idx="1"/>
          </p:nvPr>
        </p:nvSpPr>
        <p:spPr>
          <a:xfrm>
            <a:off x="3200400" y="1752600"/>
            <a:ext cx="2971800" cy="5029200"/>
          </a:xfrm>
        </p:spPr>
        <p:txBody>
          <a:bodyPr>
            <a:normAutofit fontScale="77500" lnSpcReduction="20000"/>
          </a:bodyPr>
          <a:lstStyle/>
          <a:p>
            <a:pPr marL="514350" indent="-514350">
              <a:buClr>
                <a:schemeClr val="tx1"/>
              </a:buClr>
              <a:buAutoNum type="arabicPeriod"/>
            </a:pPr>
            <a:r>
              <a:rPr lang="en-US" sz="4200" b="1" dirty="0" smtClean="0">
                <a:solidFill>
                  <a:srgbClr val="FF0000"/>
                </a:solidFill>
              </a:rPr>
              <a:t>Work</a:t>
            </a:r>
          </a:p>
          <a:p>
            <a:pPr marL="514350" indent="-514350">
              <a:buClr>
                <a:schemeClr val="tx1"/>
              </a:buClr>
              <a:buFont typeface="+mj-lt"/>
              <a:buAutoNum type="arabicPeriod" startAt="2"/>
            </a:pPr>
            <a:r>
              <a:rPr lang="en-US" sz="4200" b="1" dirty="0" smtClean="0">
                <a:solidFill>
                  <a:srgbClr val="FF0000"/>
                </a:solidFill>
              </a:rPr>
              <a:t>Health and Well-being</a:t>
            </a:r>
          </a:p>
          <a:p>
            <a:pPr marL="514350" indent="-514350">
              <a:buClr>
                <a:schemeClr val="tx1"/>
              </a:buClr>
              <a:buAutoNum type="arabicPeriod" startAt="2"/>
            </a:pPr>
            <a:r>
              <a:rPr lang="en-US" sz="4200" b="1" dirty="0" smtClean="0">
                <a:solidFill>
                  <a:srgbClr val="FF0000"/>
                </a:solidFill>
              </a:rPr>
              <a:t>Education</a:t>
            </a:r>
          </a:p>
          <a:p>
            <a:pPr marL="514350" indent="-514350">
              <a:buClr>
                <a:schemeClr val="tx1"/>
              </a:buClr>
              <a:buAutoNum type="arabicPeriod" startAt="2"/>
            </a:pPr>
            <a:r>
              <a:rPr lang="en-US" sz="4200" b="1" dirty="0" smtClean="0">
                <a:solidFill>
                  <a:srgbClr val="FF0000"/>
                </a:solidFill>
              </a:rPr>
              <a:t>Cultural life</a:t>
            </a:r>
          </a:p>
          <a:p>
            <a:pPr marL="514350" indent="-514350">
              <a:buClr>
                <a:schemeClr val="tx1"/>
              </a:buClr>
              <a:buAutoNum type="arabicPeriod" startAt="2"/>
            </a:pPr>
            <a:endParaRPr lang="en-US" dirty="0"/>
          </a:p>
          <a:p>
            <a:pPr marL="0" indent="0">
              <a:buClr>
                <a:schemeClr val="tx1"/>
              </a:buClr>
              <a:buNone/>
            </a:pPr>
            <a:r>
              <a:rPr lang="en-US" dirty="0" smtClean="0"/>
              <a:t>Note: These rights are in general ‘</a:t>
            </a:r>
            <a:r>
              <a:rPr lang="en-US" b="1" u="sng" dirty="0" smtClean="0">
                <a:solidFill>
                  <a:srgbClr val="0070C0"/>
                </a:solidFill>
              </a:rPr>
              <a:t>positive</a:t>
            </a:r>
            <a:r>
              <a:rPr lang="en-US" u="sng" dirty="0" smtClean="0"/>
              <a:t>’</a:t>
            </a:r>
            <a:r>
              <a:rPr lang="en-US" dirty="0" smtClean="0"/>
              <a:t> rights (that the government has obligation to give, to </a:t>
            </a:r>
            <a:r>
              <a:rPr lang="en-US" u="sng" dirty="0" smtClean="0"/>
              <a:t>fulfil (not only to respect)</a:t>
            </a:r>
            <a:r>
              <a:rPr lang="en-US" dirty="0" smtClean="0"/>
              <a:t>.</a:t>
            </a:r>
          </a:p>
          <a:p>
            <a:pPr marL="0" indent="0">
              <a:buNone/>
            </a:pPr>
            <a:endParaRPr lang="en-US" dirty="0"/>
          </a:p>
        </p:txBody>
      </p:sp>
      <p:pic>
        <p:nvPicPr>
          <p:cNvPr id="7" name="Picture 6" descr="wages.jpeg"/>
          <p:cNvPicPr>
            <a:picLocks noChangeAspect="1"/>
          </p:cNvPicPr>
          <p:nvPr/>
        </p:nvPicPr>
        <p:blipFill>
          <a:blip r:embed="rId2"/>
          <a:stretch>
            <a:fillRect/>
          </a:stretch>
        </p:blipFill>
        <p:spPr>
          <a:xfrm>
            <a:off x="0" y="1447800"/>
            <a:ext cx="3048000" cy="2133600"/>
          </a:xfrm>
          <a:prstGeom prst="rect">
            <a:avLst/>
          </a:prstGeom>
        </p:spPr>
      </p:pic>
      <p:pic>
        <p:nvPicPr>
          <p:cNvPr id="8" name="Picture 7" descr="Benefits.jpg"/>
          <p:cNvPicPr>
            <a:picLocks noChangeAspect="1"/>
          </p:cNvPicPr>
          <p:nvPr/>
        </p:nvPicPr>
        <p:blipFill>
          <a:blip r:embed="rId3"/>
          <a:stretch>
            <a:fillRect/>
          </a:stretch>
        </p:blipFill>
        <p:spPr>
          <a:xfrm>
            <a:off x="0" y="3581400"/>
            <a:ext cx="3048000" cy="1752600"/>
          </a:xfrm>
          <a:prstGeom prst="rect">
            <a:avLst/>
          </a:prstGeom>
        </p:spPr>
      </p:pic>
      <p:pic>
        <p:nvPicPr>
          <p:cNvPr id="9" name="Picture 8" descr="family fiji.jpeg"/>
          <p:cNvPicPr>
            <a:picLocks noChangeAspect="1"/>
          </p:cNvPicPr>
          <p:nvPr/>
        </p:nvPicPr>
        <p:blipFill>
          <a:blip r:embed="rId4"/>
          <a:stretch>
            <a:fillRect/>
          </a:stretch>
        </p:blipFill>
        <p:spPr>
          <a:xfrm>
            <a:off x="0" y="5257800"/>
            <a:ext cx="3200400" cy="1600200"/>
          </a:xfrm>
          <a:prstGeom prst="rect">
            <a:avLst/>
          </a:prstGeom>
        </p:spPr>
      </p:pic>
      <p:pic>
        <p:nvPicPr>
          <p:cNvPr id="10" name="Picture 9" descr="health.jpg"/>
          <p:cNvPicPr>
            <a:picLocks noChangeAspect="1"/>
          </p:cNvPicPr>
          <p:nvPr/>
        </p:nvPicPr>
        <p:blipFill>
          <a:blip r:embed="rId5"/>
          <a:stretch>
            <a:fillRect/>
          </a:stretch>
        </p:blipFill>
        <p:spPr>
          <a:xfrm>
            <a:off x="6172200" y="1447800"/>
            <a:ext cx="2971800" cy="1941576"/>
          </a:xfrm>
          <a:prstGeom prst="rect">
            <a:avLst/>
          </a:prstGeom>
        </p:spPr>
      </p:pic>
      <p:pic>
        <p:nvPicPr>
          <p:cNvPr id="11" name="Picture 10" descr="education.jpeg"/>
          <p:cNvPicPr>
            <a:picLocks noChangeAspect="1"/>
          </p:cNvPicPr>
          <p:nvPr/>
        </p:nvPicPr>
        <p:blipFill>
          <a:blip r:embed="rId6"/>
          <a:stretch>
            <a:fillRect/>
          </a:stretch>
        </p:blipFill>
        <p:spPr>
          <a:xfrm>
            <a:off x="6172200" y="3352800"/>
            <a:ext cx="2971800" cy="1828800"/>
          </a:xfrm>
          <a:prstGeom prst="rect">
            <a:avLst/>
          </a:prstGeom>
        </p:spPr>
      </p:pic>
      <p:pic>
        <p:nvPicPr>
          <p:cNvPr id="12" name="Picture 11" descr="culture.jpg"/>
          <p:cNvPicPr>
            <a:picLocks noChangeAspect="1"/>
          </p:cNvPicPr>
          <p:nvPr/>
        </p:nvPicPr>
        <p:blipFill>
          <a:blip r:embed="rId7"/>
          <a:stretch>
            <a:fillRect/>
          </a:stretch>
        </p:blipFill>
        <p:spPr>
          <a:xfrm>
            <a:off x="6172200" y="5105400"/>
            <a:ext cx="29718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Do you know your human rights?</a:t>
            </a:r>
            <a:br>
              <a:rPr lang="en-US" smtClean="0"/>
            </a:br>
            <a:r>
              <a:rPr lang="en-US" smtClean="0"/>
              <a:t>Economic, Social and Cultural</a:t>
            </a:r>
            <a:endParaRPr lang="en-US" dirty="0"/>
          </a:p>
        </p:txBody>
      </p:sp>
      <p:sp>
        <p:nvSpPr>
          <p:cNvPr id="3" name="Content Placeholder 2"/>
          <p:cNvSpPr>
            <a:spLocks noGrp="1"/>
          </p:cNvSpPr>
          <p:nvPr>
            <p:ph idx="1"/>
          </p:nvPr>
        </p:nvSpPr>
        <p:spPr/>
        <p:txBody>
          <a:bodyPr>
            <a:normAutofit/>
          </a:bodyPr>
          <a:lstStyle/>
          <a:p>
            <a:endParaRPr lang="en-US" smtClean="0"/>
          </a:p>
          <a:p>
            <a:endParaRPr lang="en-US" dirty="0"/>
          </a:p>
        </p:txBody>
      </p:sp>
      <p:sp>
        <p:nvSpPr>
          <p:cNvPr id="17" name="Content Placeholder 16"/>
          <p:cNvSpPr>
            <a:spLocks noGrp="1"/>
          </p:cNvSpPr>
          <p:nvPr>
            <p:ph sz="half" idx="4294967295"/>
          </p:nvPr>
        </p:nvSpPr>
        <p:spPr>
          <a:xfrm>
            <a:off x="762000" y="1676400"/>
            <a:ext cx="7543800" cy="5181600"/>
          </a:xfrm>
        </p:spPr>
        <p:txBody>
          <a:bodyPr>
            <a:normAutofit fontScale="92500" lnSpcReduction="20000"/>
          </a:bodyPr>
          <a:lstStyle/>
          <a:p>
            <a:pPr>
              <a:buNone/>
            </a:pPr>
            <a:r>
              <a:rPr lang="en-US" b="1" u="sng" dirty="0" smtClean="0"/>
              <a:t>WORK</a:t>
            </a:r>
            <a:r>
              <a:rPr lang="en-US" dirty="0" smtClean="0"/>
              <a:t> - Articles 23 and 24</a:t>
            </a:r>
          </a:p>
          <a:p>
            <a:pPr>
              <a:buNone/>
            </a:pPr>
            <a:endParaRPr lang="en-US" dirty="0" smtClean="0"/>
          </a:p>
          <a:p>
            <a:pPr marL="0" indent="0"/>
            <a:r>
              <a:rPr lang="en-US" dirty="0" smtClean="0"/>
              <a:t>A right to work, to choose one’s employment and have favourable conditions of work</a:t>
            </a:r>
          </a:p>
          <a:p>
            <a:pPr marL="0" indent="0">
              <a:buNone/>
            </a:pPr>
            <a:endParaRPr lang="en-US" dirty="0" smtClean="0"/>
          </a:p>
          <a:p>
            <a:pPr marL="0" indent="0"/>
            <a:r>
              <a:rPr lang="en-US" dirty="0" smtClean="0"/>
              <a:t>A right to equal pay for equal work</a:t>
            </a:r>
          </a:p>
          <a:p>
            <a:pPr marL="0" indent="0">
              <a:buNone/>
            </a:pPr>
            <a:endParaRPr lang="en-US" dirty="0" smtClean="0"/>
          </a:p>
          <a:p>
            <a:pPr marL="0" indent="0"/>
            <a:r>
              <a:rPr lang="en-US" dirty="0" smtClean="0"/>
              <a:t>A right to just and favourable pay to ensure a life of dignity</a:t>
            </a:r>
          </a:p>
          <a:p>
            <a:pPr marL="0" indent="0"/>
            <a:endParaRPr lang="en-US" dirty="0" smtClean="0"/>
          </a:p>
          <a:p>
            <a:pPr marL="0" indent="0"/>
            <a:r>
              <a:rPr lang="en-US" dirty="0" smtClean="0"/>
              <a:t>A right to form and to join trade unions</a:t>
            </a:r>
          </a:p>
          <a:p>
            <a:pPr marL="0" indent="0"/>
            <a:endParaRPr lang="en-US" dirty="0" smtClean="0"/>
          </a:p>
          <a:p>
            <a:pPr marL="0" indent="0"/>
            <a:r>
              <a:rPr lang="en-US" dirty="0" smtClean="0"/>
              <a:t>A right to a (paid!) holiday</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7" dur="500"/>
                                        <p:tgtEl>
                                          <p:spTgt spid="1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12" dur="500"/>
                                        <p:tgtEl>
                                          <p:spTgt spid="1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
                                            <p:txEl>
                                              <p:pRg st="8" end="8"/>
                                            </p:txEl>
                                          </p:spTgt>
                                        </p:tgtEl>
                                        <p:attrNameLst>
                                          <p:attrName>style.visibility</p:attrName>
                                        </p:attrNameLst>
                                      </p:cBhvr>
                                      <p:to>
                                        <p:strVal val="visible"/>
                                      </p:to>
                                    </p:set>
                                    <p:animEffect transition="in" filter="randombar(horizontal)">
                                      <p:cBhvr>
                                        <p:cTn id="17" dur="500"/>
                                        <p:tgtEl>
                                          <p:spTgt spid="1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
                                            <p:txEl>
                                              <p:pRg st="10" end="10"/>
                                            </p:txEl>
                                          </p:spTgt>
                                        </p:tgtEl>
                                        <p:attrNameLst>
                                          <p:attrName>style.visibility</p:attrName>
                                        </p:attrNameLst>
                                      </p:cBhvr>
                                      <p:to>
                                        <p:strVal val="visible"/>
                                      </p:to>
                                    </p:set>
                                    <p:animEffect transition="in" filter="randombar(horizontal)">
                                      <p:cBhvr>
                                        <p:cTn id="22"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a:t>Health and Well </a:t>
            </a:r>
            <a:r>
              <a:rPr lang="en-US" altLang="zh-HK" dirty="0" smtClean="0"/>
              <a:t>being</a:t>
            </a:r>
            <a:endParaRPr lang="en-US" dirty="0"/>
          </a:p>
        </p:txBody>
      </p:sp>
      <p:sp>
        <p:nvSpPr>
          <p:cNvPr id="3" name="Content Placeholder 2"/>
          <p:cNvSpPr>
            <a:spLocks noGrp="1"/>
          </p:cNvSpPr>
          <p:nvPr>
            <p:ph sz="half" idx="1"/>
          </p:nvPr>
        </p:nvSpPr>
        <p:spPr/>
        <p:txBody>
          <a:bodyPr>
            <a:normAutofit/>
          </a:bodyPr>
          <a:lstStyle/>
          <a:p>
            <a:endParaRPr lang="en-US" smtClean="0"/>
          </a:p>
          <a:p>
            <a:endParaRPr lang="en-US" dirty="0"/>
          </a:p>
        </p:txBody>
      </p:sp>
      <p:sp>
        <p:nvSpPr>
          <p:cNvPr id="8" name="Content Placeholder 7"/>
          <p:cNvSpPr>
            <a:spLocks noGrp="1"/>
          </p:cNvSpPr>
          <p:nvPr>
            <p:ph sz="half" idx="2"/>
          </p:nvPr>
        </p:nvSpPr>
        <p:spPr>
          <a:xfrm>
            <a:off x="304800" y="1403462"/>
            <a:ext cx="8229600" cy="5454538"/>
          </a:xfrm>
        </p:spPr>
        <p:txBody>
          <a:bodyPr>
            <a:normAutofit/>
          </a:bodyPr>
          <a:lstStyle/>
          <a:p>
            <a:pPr marL="0" indent="0">
              <a:buNone/>
            </a:pPr>
            <a:endParaRPr lang="en-US" dirty="0" smtClean="0"/>
          </a:p>
          <a:p>
            <a:pPr marL="457200" indent="-457200"/>
            <a:r>
              <a:rPr lang="en-US" sz="3200" dirty="0" smtClean="0"/>
              <a:t>Article 25</a:t>
            </a:r>
          </a:p>
          <a:p>
            <a:pPr marL="457200" indent="-457200"/>
            <a:endParaRPr lang="en-US" sz="3200" dirty="0" smtClean="0"/>
          </a:p>
          <a:p>
            <a:pPr marL="749808" lvl="1" indent="-457200" algn="ctr"/>
            <a:r>
              <a:rPr lang="en-US" sz="2800" dirty="0" smtClean="0"/>
              <a:t>“Everyone has the right to a standard of living adequate for health and well-being of himself and his family, including </a:t>
            </a:r>
            <a:r>
              <a:rPr lang="en-US" sz="2800" b="1" dirty="0" smtClean="0">
                <a:solidFill>
                  <a:srgbClr val="FF0000"/>
                </a:solidFill>
              </a:rPr>
              <a:t>food</a:t>
            </a:r>
            <a:r>
              <a:rPr lang="en-US" sz="2800" dirty="0" smtClean="0">
                <a:solidFill>
                  <a:srgbClr val="FF0000"/>
                </a:solidFill>
              </a:rPr>
              <a:t>, </a:t>
            </a:r>
            <a:r>
              <a:rPr lang="en-US" sz="2800" b="1" dirty="0" smtClean="0">
                <a:solidFill>
                  <a:srgbClr val="FF0000"/>
                </a:solidFill>
              </a:rPr>
              <a:t>clothing</a:t>
            </a:r>
            <a:r>
              <a:rPr lang="en-US" sz="2800" dirty="0" smtClean="0">
                <a:solidFill>
                  <a:srgbClr val="FF0000"/>
                </a:solidFill>
              </a:rPr>
              <a:t>, </a:t>
            </a:r>
            <a:r>
              <a:rPr lang="en-US" sz="2800" b="1" dirty="0" smtClean="0">
                <a:solidFill>
                  <a:srgbClr val="FF0000"/>
                </a:solidFill>
              </a:rPr>
              <a:t>housing</a:t>
            </a:r>
            <a:r>
              <a:rPr lang="en-US" sz="2800" dirty="0" smtClean="0">
                <a:solidFill>
                  <a:srgbClr val="FF0000"/>
                </a:solidFill>
              </a:rPr>
              <a:t>, </a:t>
            </a:r>
            <a:r>
              <a:rPr lang="en-US" sz="2800" b="1" dirty="0" smtClean="0">
                <a:solidFill>
                  <a:srgbClr val="FF0000"/>
                </a:solidFill>
              </a:rPr>
              <a:t>medical care </a:t>
            </a:r>
            <a:r>
              <a:rPr lang="en-US" sz="2800" dirty="0" smtClean="0">
                <a:solidFill>
                  <a:srgbClr val="FF0000"/>
                </a:solidFill>
              </a:rPr>
              <a:t>and necessary </a:t>
            </a:r>
            <a:r>
              <a:rPr lang="en-US" sz="2800" b="1" dirty="0" smtClean="0">
                <a:solidFill>
                  <a:srgbClr val="FF0000"/>
                </a:solidFill>
              </a:rPr>
              <a:t>social services</a:t>
            </a:r>
            <a:r>
              <a:rPr lang="en-US" sz="2800" dirty="0" smtClean="0"/>
              <a:t>, and the right to </a:t>
            </a:r>
            <a:r>
              <a:rPr lang="en-US" sz="2800" b="1" dirty="0" smtClean="0">
                <a:solidFill>
                  <a:srgbClr val="FF0000"/>
                </a:solidFill>
              </a:rPr>
              <a:t>security </a:t>
            </a:r>
            <a:r>
              <a:rPr lang="en-US" sz="2800" dirty="0" smtClean="0"/>
              <a:t>in the event of unemployment, sickness, disability, widowhood, old age or other lack of livelihood…”</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457200" y="304800"/>
            <a:ext cx="8229600" cy="1251062"/>
          </a:xfrm>
        </p:spPr>
        <p:txBody>
          <a:bodyPr>
            <a:normAutofit fontScale="90000"/>
          </a:bodyPr>
          <a:lstStyle/>
          <a:p>
            <a:r>
              <a:rPr lang="en-US" dirty="0" smtClean="0"/>
              <a:t>The </a:t>
            </a:r>
            <a:r>
              <a:rPr lang="en-US" dirty="0"/>
              <a:t>right to food</a:t>
            </a:r>
            <a:r>
              <a:rPr lang="en-US" dirty="0" smtClean="0"/>
              <a:t/>
            </a:r>
            <a:br>
              <a:rPr lang="en-US" dirty="0" smtClean="0"/>
            </a:br>
            <a:endParaRPr lang="en-US" dirty="0"/>
          </a:p>
        </p:txBody>
      </p:sp>
      <p:sp>
        <p:nvSpPr>
          <p:cNvPr id="19458" name="Slide Number Placeholder 3"/>
          <p:cNvSpPr>
            <a:spLocks noGrp="1"/>
          </p:cNvSpPr>
          <p:nvPr>
            <p:ph type="sldNum" sz="quarter" idx="12"/>
          </p:nvPr>
        </p:nvSpPr>
        <p:spPr/>
        <p:txBody>
          <a:bodyPr/>
          <a:lstStyle/>
          <a:p>
            <a:fld id="{4C3AEF07-E768-BE4A-AE69-1DB8135BE006}" type="slidenum">
              <a:rPr lang="en-US" smtClean="0"/>
              <a:pPr/>
              <a:t>47</a:t>
            </a:fld>
            <a:endParaRPr lang="en-US"/>
          </a:p>
        </p:txBody>
      </p:sp>
      <p:sp>
        <p:nvSpPr>
          <p:cNvPr id="19460" name="TextBox 4"/>
          <p:cNvSpPr txBox="1">
            <a:spLocks noChangeArrowheads="1"/>
          </p:cNvSpPr>
          <p:nvPr/>
        </p:nvSpPr>
        <p:spPr bwMode="auto">
          <a:xfrm>
            <a:off x="304800" y="1676401"/>
            <a:ext cx="4800600" cy="4893647"/>
          </a:xfrm>
          <a:prstGeom prst="rect">
            <a:avLst/>
          </a:prstGeom>
          <a:noFill/>
          <a:ln w="9525">
            <a:noFill/>
            <a:miter lim="800000"/>
            <a:headEnd/>
            <a:tailEnd/>
          </a:ln>
        </p:spPr>
        <p:txBody>
          <a:bodyPr wrap="square">
            <a:prstTxWarp prst="textNoShape">
              <a:avLst/>
            </a:prstTxWarp>
            <a:spAutoFit/>
          </a:bodyPr>
          <a:lstStyle/>
          <a:p>
            <a:pPr marL="342900" indent="-342900">
              <a:buClr>
                <a:srgbClr val="FFC000"/>
              </a:buClr>
              <a:buSzPct val="80000"/>
              <a:buFont typeface="Wingdings" panose="05000000000000000000" pitchFamily="2" charset="2"/>
              <a:buChar char="n"/>
            </a:pPr>
            <a:r>
              <a:rPr lang="en-US" sz="2400" smtClean="0"/>
              <a:t>In India</a:t>
            </a:r>
          </a:p>
          <a:p>
            <a:pPr marL="800100" lvl="1" indent="-342900">
              <a:buSzPct val="80000"/>
              <a:buFont typeface="Arial" panose="020B0604020202020204" pitchFamily="34" charset="0"/>
              <a:buChar char="•"/>
            </a:pPr>
            <a:r>
              <a:rPr lang="en-US" altLang="zh-HK" sz="2400" smtClean="0"/>
              <a:t>“In 2011, the National Food Security Bill, 2011, popularly known as Right to Food Bill was proposed. </a:t>
            </a:r>
          </a:p>
          <a:p>
            <a:pPr marL="800100" lvl="1" indent="-342900">
              <a:buSzPct val="80000"/>
              <a:buFont typeface="Arial" panose="020B0604020202020204" pitchFamily="34" charset="0"/>
              <a:buChar char="•"/>
            </a:pPr>
            <a:r>
              <a:rPr lang="en-US" altLang="zh-HK" sz="2400" smtClean="0"/>
              <a:t>In 2013, </a:t>
            </a:r>
            <a:r>
              <a:rPr lang="en-US" altLang="zh-HK" sz="2400" smtClean="0">
                <a:hlinkClick r:id="rId2" tooltip="National Food Security Act, 2013"/>
              </a:rPr>
              <a:t>National Food Security Act, 2013</a:t>
            </a:r>
            <a:r>
              <a:rPr lang="en-US" altLang="zh-HK" sz="2400" smtClean="0"/>
              <a:t> was passed by the Indian Parliament. </a:t>
            </a:r>
          </a:p>
          <a:p>
            <a:pPr marL="1257300" lvl="2" indent="-342900">
              <a:buSzPct val="80000"/>
              <a:buFont typeface="Arial" panose="020B0604020202020204" pitchFamily="34" charset="0"/>
              <a:buChar char="•"/>
            </a:pPr>
            <a:r>
              <a:rPr lang="en-US" altLang="zh-HK" sz="2400" smtClean="0"/>
              <a:t>The Act guarantees subsidised food to 50% of the urban population and 75% of the rural population.”</a:t>
            </a:r>
            <a:endParaRPr lang="en-US" sz="2400" dirty="0"/>
          </a:p>
        </p:txBody>
      </p:sp>
      <p:pic>
        <p:nvPicPr>
          <p:cNvPr id="19461" name="Picture 6" descr="http://browngirlmagazine.com/wp-content/uploads/2011/05/2.jpg"/>
          <p:cNvPicPr>
            <a:picLocks noChangeAspect="1" noChangeArrowheads="1"/>
          </p:cNvPicPr>
          <p:nvPr/>
        </p:nvPicPr>
        <p:blipFill>
          <a:blip r:embed="rId3"/>
          <a:srcRect/>
          <a:stretch>
            <a:fillRect/>
          </a:stretch>
        </p:blipFill>
        <p:spPr bwMode="auto">
          <a:xfrm>
            <a:off x="5161788" y="1732805"/>
            <a:ext cx="3810000" cy="3505199"/>
          </a:xfrm>
          <a:prstGeom prst="rect">
            <a:avLst/>
          </a:prstGeom>
          <a:noFill/>
          <a:ln w="9525">
            <a:noFill/>
            <a:miter lim="800000"/>
            <a:headEnd/>
            <a:tailEnd/>
          </a:ln>
        </p:spPr>
      </p:pic>
      <p:sp>
        <p:nvSpPr>
          <p:cNvPr id="6" name="TextBox 5"/>
          <p:cNvSpPr txBox="1"/>
          <p:nvPr/>
        </p:nvSpPr>
        <p:spPr>
          <a:xfrm>
            <a:off x="836377" y="495666"/>
            <a:ext cx="184666" cy="369332"/>
          </a:xfrm>
          <a:prstGeom prst="rect">
            <a:avLst/>
          </a:prstGeom>
          <a:noFill/>
        </p:spPr>
        <p:txBody>
          <a:bodyPr wrap="none" rtlCol="0">
            <a:spAutoFit/>
          </a:bodyPr>
          <a:lstStyle/>
          <a:p>
            <a:endParaRPr lang="en-US" dirty="0"/>
          </a:p>
        </p:txBody>
      </p:sp>
      <p:sp>
        <p:nvSpPr>
          <p:cNvPr id="2" name="矩形 1"/>
          <p:cNvSpPr/>
          <p:nvPr/>
        </p:nvSpPr>
        <p:spPr>
          <a:xfrm>
            <a:off x="4648200" y="5986519"/>
            <a:ext cx="4419600" cy="307777"/>
          </a:xfrm>
          <a:prstGeom prst="rect">
            <a:avLst/>
          </a:prstGeom>
        </p:spPr>
        <p:txBody>
          <a:bodyPr wrap="square">
            <a:spAutoFit/>
          </a:bodyPr>
          <a:lstStyle/>
          <a:p>
            <a:r>
              <a:rPr lang="en-GB" altLang="zh-HK" sz="1400" dirty="0">
                <a:hlinkClick r:id="rId4"/>
              </a:rPr>
              <a:t>https://</a:t>
            </a:r>
            <a:r>
              <a:rPr lang="en-GB" altLang="zh-HK" sz="1400" dirty="0" smtClean="0">
                <a:hlinkClick r:id="rId4"/>
              </a:rPr>
              <a:t>en.wikipedia.org/wiki/Right_to_food_by_country</a:t>
            </a:r>
            <a:r>
              <a:rPr lang="en-GB" altLang="zh-HK" sz="1400" dirty="0" smtClean="0"/>
              <a:t> </a:t>
            </a:r>
            <a:endParaRPr lang="zh-HK"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500" fill="hold"/>
                                        <p:tgtEl>
                                          <p:spTgt spid="14339"/>
                                        </p:tgtEl>
                                        <p:attrNameLst>
                                          <p:attrName>ppt_w</p:attrName>
                                        </p:attrNameLst>
                                      </p:cBhvr>
                                      <p:tavLst>
                                        <p:tav tm="0">
                                          <p:val>
                                            <p:fltVal val="0"/>
                                          </p:val>
                                        </p:tav>
                                        <p:tav tm="100000">
                                          <p:val>
                                            <p:strVal val="#ppt_w"/>
                                          </p:val>
                                        </p:tav>
                                      </p:tavLst>
                                    </p:anim>
                                    <p:anim calcmode="lin" valueType="num">
                                      <p:cBhvr>
                                        <p:cTn id="8" dur="500" fill="hold"/>
                                        <p:tgtEl>
                                          <p:spTgt spid="1433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9460">
                                            <p:txEl>
                                              <p:pRg st="0" end="0"/>
                                            </p:txEl>
                                          </p:spTgt>
                                        </p:tgtEl>
                                        <p:attrNameLst>
                                          <p:attrName>style.visibility</p:attrName>
                                        </p:attrNameLst>
                                      </p:cBhvr>
                                      <p:to>
                                        <p:strVal val="visible"/>
                                      </p:to>
                                    </p:set>
                                    <p:animEffect transition="in" filter="randombar(horizontal)">
                                      <p:cBhvr>
                                        <p:cTn id="13" dur="500"/>
                                        <p:tgtEl>
                                          <p:spTgt spid="1946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9460">
                                            <p:txEl>
                                              <p:pRg st="1" end="1"/>
                                            </p:txEl>
                                          </p:spTgt>
                                        </p:tgtEl>
                                        <p:attrNameLst>
                                          <p:attrName>style.visibility</p:attrName>
                                        </p:attrNameLst>
                                      </p:cBhvr>
                                      <p:to>
                                        <p:strVal val="visible"/>
                                      </p:to>
                                    </p:set>
                                    <p:animEffect transition="in" filter="randombar(horizontal)">
                                      <p:cBhvr>
                                        <p:cTn id="18" dur="500"/>
                                        <p:tgtEl>
                                          <p:spTgt spid="1946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9460">
                                            <p:txEl>
                                              <p:pRg st="2" end="2"/>
                                            </p:txEl>
                                          </p:spTgt>
                                        </p:tgtEl>
                                        <p:attrNameLst>
                                          <p:attrName>style.visibility</p:attrName>
                                        </p:attrNameLst>
                                      </p:cBhvr>
                                      <p:to>
                                        <p:strVal val="visible"/>
                                      </p:to>
                                    </p:set>
                                    <p:animEffect transition="in" filter="randombar(horizontal)">
                                      <p:cBhvr>
                                        <p:cTn id="23" dur="500"/>
                                        <p:tgtEl>
                                          <p:spTgt spid="1946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9460">
                                            <p:txEl>
                                              <p:pRg st="3" end="3"/>
                                            </p:txEl>
                                          </p:spTgt>
                                        </p:tgtEl>
                                        <p:attrNameLst>
                                          <p:attrName>style.visibility</p:attrName>
                                        </p:attrNameLst>
                                      </p:cBhvr>
                                      <p:to>
                                        <p:strVal val="visible"/>
                                      </p:to>
                                    </p:set>
                                    <p:animEffect transition="in" filter="randombar(horizontal)">
                                      <p:cBhvr>
                                        <p:cTn id="28" dur="500"/>
                                        <p:tgtEl>
                                          <p:spTgt spid="19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251062"/>
          </a:xfrm>
        </p:spPr>
        <p:txBody>
          <a:bodyPr>
            <a:normAutofit/>
          </a:bodyPr>
          <a:lstStyle/>
          <a:p>
            <a:r>
              <a:rPr lang="en-US" altLang="zh-HK" dirty="0"/>
              <a:t>Education</a:t>
            </a:r>
            <a:endParaRPr lang="en-US" dirty="0"/>
          </a:p>
        </p:txBody>
      </p:sp>
      <p:sp>
        <p:nvSpPr>
          <p:cNvPr id="3" name="Content Placeholder 2"/>
          <p:cNvSpPr>
            <a:spLocks noGrp="1"/>
          </p:cNvSpPr>
          <p:nvPr>
            <p:ph sz="half" idx="1"/>
          </p:nvPr>
        </p:nvSpPr>
        <p:spPr/>
        <p:txBody>
          <a:bodyPr>
            <a:normAutofit lnSpcReduction="10000"/>
          </a:bodyPr>
          <a:lstStyle/>
          <a:p>
            <a:endParaRPr lang="en-US" dirty="0" smtClean="0"/>
          </a:p>
          <a:p>
            <a:endParaRPr lang="en-US" dirty="0"/>
          </a:p>
        </p:txBody>
      </p:sp>
      <p:sp>
        <p:nvSpPr>
          <p:cNvPr id="8" name="Content Placeholder 7"/>
          <p:cNvSpPr>
            <a:spLocks noGrp="1"/>
          </p:cNvSpPr>
          <p:nvPr>
            <p:ph sz="half" idx="2"/>
          </p:nvPr>
        </p:nvSpPr>
        <p:spPr>
          <a:xfrm>
            <a:off x="0" y="990600"/>
            <a:ext cx="8229600" cy="5715000"/>
          </a:xfrm>
        </p:spPr>
        <p:txBody>
          <a:bodyPr>
            <a:normAutofit lnSpcReduction="10000"/>
          </a:bodyPr>
          <a:lstStyle/>
          <a:p>
            <a:pPr>
              <a:buNone/>
            </a:pPr>
            <a:r>
              <a:rPr lang="en-US" b="1" u="sng" dirty="0" smtClean="0"/>
              <a:t>  </a:t>
            </a:r>
          </a:p>
          <a:p>
            <a:pPr>
              <a:buNone/>
            </a:pPr>
            <a:endParaRPr lang="en-US" b="1" u="sng" dirty="0" smtClean="0"/>
          </a:p>
          <a:p>
            <a:r>
              <a:rPr lang="en-US" dirty="0" smtClean="0"/>
              <a:t>Article 26</a:t>
            </a:r>
          </a:p>
          <a:p>
            <a:endParaRPr lang="en-US" dirty="0" smtClean="0"/>
          </a:p>
          <a:p>
            <a:pPr lvl="1"/>
            <a:r>
              <a:rPr lang="en-US" dirty="0" smtClean="0"/>
              <a:t>“Everyone has the right to education.” </a:t>
            </a:r>
          </a:p>
          <a:p>
            <a:endParaRPr lang="en-US" dirty="0" smtClean="0"/>
          </a:p>
          <a:p>
            <a:pPr lvl="1"/>
            <a:r>
              <a:rPr lang="en-US" dirty="0" smtClean="0"/>
              <a:t>Elementary education shall be free.</a:t>
            </a:r>
          </a:p>
          <a:p>
            <a:pPr lvl="1"/>
            <a:r>
              <a:rPr lang="en-US" dirty="0" smtClean="0"/>
              <a:t>Elementary education shall be compulsory.</a:t>
            </a:r>
          </a:p>
          <a:p>
            <a:pPr lvl="1"/>
            <a:r>
              <a:rPr lang="en-US" dirty="0" smtClean="0"/>
              <a:t>Higher education shall be accessible on the basis of merit.</a:t>
            </a:r>
          </a:p>
          <a:p>
            <a:endParaRPr lang="en-US" dirty="0" smtClean="0"/>
          </a:p>
          <a:p>
            <a:r>
              <a:rPr lang="en-US" dirty="0" smtClean="0"/>
              <a:t>It indicates one important purpose of education, </a:t>
            </a:r>
            <a:r>
              <a:rPr lang="en-US" altLang="zh-CN" dirty="0" smtClean="0"/>
              <a:t>among </a:t>
            </a:r>
            <a:r>
              <a:rPr lang="en-US" altLang="zh-CN" dirty="0"/>
              <a:t>others</a:t>
            </a:r>
            <a:r>
              <a:rPr lang="en-US" dirty="0" smtClean="0"/>
              <a:t>: </a:t>
            </a:r>
          </a:p>
          <a:p>
            <a:pPr lvl="1"/>
            <a:r>
              <a:rPr lang="en-US" dirty="0" smtClean="0"/>
              <a:t>“It shall promote understanding, tolerance and friendship amongst all nations, racial or religious groups…”</a:t>
            </a:r>
            <a:endParaRPr lang="en-US" dirty="0"/>
          </a:p>
        </p:txBody>
      </p:sp>
      <p:pic>
        <p:nvPicPr>
          <p:cNvPr id="9" name="Picture 8" descr="education class.jpg"/>
          <p:cNvPicPr>
            <a:picLocks noChangeAspect="1"/>
          </p:cNvPicPr>
          <p:nvPr/>
        </p:nvPicPr>
        <p:blipFill>
          <a:blip r:embed="rId2"/>
          <a:stretch>
            <a:fillRect/>
          </a:stretch>
        </p:blipFill>
        <p:spPr>
          <a:xfrm>
            <a:off x="5943600" y="1524000"/>
            <a:ext cx="3200400" cy="236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7" dur="500"/>
                                        <p:tgtEl>
                                          <p:spTgt spid="8">
                                            <p:txEl>
                                              <p:pRg st="10" end="1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11" end="11"/>
                                            </p:txEl>
                                          </p:spTgt>
                                        </p:tgtEl>
                                        <p:attrNameLst>
                                          <p:attrName>style.visibility</p:attrName>
                                        </p:attrNameLst>
                                      </p:cBhvr>
                                      <p:to>
                                        <p:strVal val="visible"/>
                                      </p:to>
                                    </p:set>
                                    <p:animEffect transition="in" filter="randombar(horizontal)">
                                      <p:cBhvr>
                                        <p:cTn id="10"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HK" dirty="0" smtClean="0"/>
              <a:t>Collective rights</a:t>
            </a:r>
            <a:endParaRPr lang="zh-HK" altLang="en-US" dirty="0"/>
          </a:p>
        </p:txBody>
      </p:sp>
      <p:sp>
        <p:nvSpPr>
          <p:cNvPr id="5" name="內容版面配置區 4"/>
          <p:cNvSpPr>
            <a:spLocks noGrp="1"/>
          </p:cNvSpPr>
          <p:nvPr>
            <p:ph idx="1"/>
          </p:nvPr>
        </p:nvSpPr>
        <p:spPr>
          <a:xfrm>
            <a:off x="228600" y="1775191"/>
            <a:ext cx="8686800" cy="4625609"/>
          </a:xfrm>
        </p:spPr>
        <p:txBody>
          <a:bodyPr>
            <a:normAutofit fontScale="92500" lnSpcReduction="20000"/>
          </a:bodyPr>
          <a:lstStyle/>
          <a:p>
            <a:r>
              <a:rPr lang="en-US" altLang="zh-HK" dirty="0" smtClean="0"/>
              <a:t>“Collective </a:t>
            </a:r>
            <a:r>
              <a:rPr lang="en-US" altLang="zh-HK" dirty="0"/>
              <a:t>rights are held by a group, rather than any one individual. </a:t>
            </a:r>
            <a:endParaRPr lang="en-US" altLang="zh-HK" dirty="0" smtClean="0"/>
          </a:p>
          <a:p>
            <a:pPr lvl="1"/>
            <a:r>
              <a:rPr lang="en-US" altLang="zh-HK" dirty="0"/>
              <a:t>The right to speak </a:t>
            </a:r>
            <a:r>
              <a:rPr lang="en-US" altLang="zh-HK" dirty="0" smtClean="0"/>
              <a:t>one’s </a:t>
            </a:r>
            <a:r>
              <a:rPr lang="en-US" altLang="zh-HK" dirty="0"/>
              <a:t>native language and educate children in that language; the right to cultural preservation</a:t>
            </a:r>
          </a:p>
          <a:p>
            <a:pPr lvl="1"/>
            <a:r>
              <a:rPr lang="en-US" altLang="zh-HK" dirty="0" smtClean="0"/>
              <a:t>Environmental </a:t>
            </a:r>
            <a:r>
              <a:rPr lang="en-US" altLang="zh-HK" dirty="0"/>
              <a:t>rights to clean air, water, and land</a:t>
            </a:r>
          </a:p>
          <a:p>
            <a:pPr lvl="1"/>
            <a:r>
              <a:rPr lang="en-US" altLang="zh-HK" dirty="0"/>
              <a:t>The right to national self-determination</a:t>
            </a:r>
          </a:p>
          <a:p>
            <a:pPr lvl="1"/>
            <a:r>
              <a:rPr lang="en-US" altLang="zh-HK" dirty="0"/>
              <a:t>The right to development</a:t>
            </a:r>
          </a:p>
          <a:p>
            <a:pPr lvl="1"/>
            <a:r>
              <a:rPr lang="en-US" altLang="zh-HK" dirty="0"/>
              <a:t>The right to autonomous self-government for minority groups</a:t>
            </a:r>
          </a:p>
          <a:p>
            <a:pPr lvl="1"/>
            <a:r>
              <a:rPr lang="en-US" altLang="zh-HK" dirty="0" smtClean="0"/>
              <a:t>…”</a:t>
            </a:r>
            <a:endParaRPr lang="en-US" altLang="zh-HK" dirty="0" smtClean="0"/>
          </a:p>
          <a:p>
            <a:pPr marL="457200" lvl="1" indent="0">
              <a:buNone/>
            </a:pPr>
            <a:r>
              <a:rPr lang="en-GB" altLang="zh-HK" dirty="0">
                <a:hlinkClick r:id="rId2"/>
              </a:rPr>
              <a:t>https://</a:t>
            </a:r>
            <a:r>
              <a:rPr lang="en-GB" altLang="zh-HK" dirty="0" smtClean="0">
                <a:hlinkClick r:id="rId2"/>
              </a:rPr>
              <a:t>www.quora.com/What-are-collective-rights</a:t>
            </a:r>
            <a:r>
              <a:rPr lang="en-GB" altLang="zh-HK" dirty="0" smtClean="0"/>
              <a:t> </a:t>
            </a:r>
            <a:endParaRPr lang="zh-HK" altLang="en-US" dirty="0"/>
          </a:p>
        </p:txBody>
      </p:sp>
    </p:spTree>
    <p:extLst>
      <p:ext uri="{BB962C8B-B14F-4D97-AF65-F5344CB8AC3E}">
        <p14:creationId xmlns:p14="http://schemas.microsoft.com/office/powerpoint/2010/main" val="414764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7" dur="500"/>
                                        <p:tgtEl>
                                          <p:spTgt spid="5">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CN"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065" y="0"/>
            <a:ext cx="9797813" cy="6858000"/>
          </a:xfrm>
        </p:spPr>
      </p:pic>
    </p:spTree>
    <p:extLst>
      <p:ext uri="{BB962C8B-B14F-4D97-AF65-F5344CB8AC3E}">
        <p14:creationId xmlns:p14="http://schemas.microsoft.com/office/powerpoint/2010/main" val="36919736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b="1" dirty="0" smtClean="0"/>
              <a:t>Questions:</a:t>
            </a:r>
            <a:endParaRPr lang="en-US" b="1" dirty="0"/>
          </a:p>
        </p:txBody>
      </p:sp>
      <p:sp>
        <p:nvSpPr>
          <p:cNvPr id="3" name="Content Placeholder 2"/>
          <p:cNvSpPr>
            <a:spLocks noGrp="1"/>
          </p:cNvSpPr>
          <p:nvPr>
            <p:ph idx="1"/>
          </p:nvPr>
        </p:nvSpPr>
        <p:spPr>
          <a:xfrm>
            <a:off x="457200" y="1600200"/>
            <a:ext cx="8229600" cy="5029200"/>
          </a:xfrm>
        </p:spPr>
        <p:txBody>
          <a:bodyPr>
            <a:normAutofit/>
          </a:bodyPr>
          <a:lstStyle/>
          <a:p>
            <a:pPr marL="514350" indent="-514350">
              <a:buClr>
                <a:schemeClr val="accent1">
                  <a:lumMod val="50000"/>
                </a:schemeClr>
              </a:buClr>
              <a:buFont typeface="Wingdings 2"/>
              <a:buAutoNum type="arabicPeriod"/>
            </a:pPr>
            <a:r>
              <a:rPr lang="en-US" dirty="0" smtClean="0"/>
              <a:t>What happens when one Human Right clashes with another?</a:t>
            </a:r>
          </a:p>
          <a:p>
            <a:pPr marL="0" indent="0">
              <a:buClr>
                <a:schemeClr val="accent1">
                  <a:lumMod val="50000"/>
                </a:schemeClr>
              </a:buClr>
              <a:buNone/>
            </a:pPr>
            <a:endParaRPr lang="en-US" dirty="0" smtClean="0"/>
          </a:p>
          <a:p>
            <a:pPr marL="514350" indent="-514350">
              <a:buClr>
                <a:schemeClr val="accent1">
                  <a:lumMod val="50000"/>
                </a:schemeClr>
              </a:buClr>
              <a:buFont typeface="+mj-lt"/>
              <a:buAutoNum type="arabicPeriod" startAt="2"/>
            </a:pPr>
            <a:r>
              <a:rPr lang="en-US" dirty="0" smtClean="0"/>
              <a:t>Do Human Rights put too much emphasis on the individual?</a:t>
            </a:r>
          </a:p>
          <a:p>
            <a:pPr marL="0" indent="0">
              <a:buClr>
                <a:schemeClr val="accent1">
                  <a:lumMod val="50000"/>
                </a:schemeClr>
              </a:buClr>
              <a:buNone/>
            </a:pPr>
            <a:endParaRPr lang="en-US" b="1" dirty="0" smtClean="0"/>
          </a:p>
          <a:p>
            <a:pPr marL="514350" indent="-514350">
              <a:buClr>
                <a:schemeClr val="accent1">
                  <a:lumMod val="50000"/>
                </a:schemeClr>
              </a:buClr>
              <a:buAutoNum type="arabicPeriod" startAt="2"/>
            </a:pPr>
            <a:endParaRPr 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human rights clash!</a:t>
            </a:r>
            <a:endParaRPr lang="en-US" dirty="0"/>
          </a:p>
        </p:txBody>
      </p:sp>
      <p:sp>
        <p:nvSpPr>
          <p:cNvPr id="3" name="Content Placeholder 2"/>
          <p:cNvSpPr>
            <a:spLocks noGrp="1"/>
          </p:cNvSpPr>
          <p:nvPr>
            <p:ph sz="half" idx="1"/>
          </p:nvPr>
        </p:nvSpPr>
        <p:spPr/>
        <p:txBody>
          <a:bodyPr>
            <a:normAutofit/>
          </a:bodyPr>
          <a:lstStyle/>
          <a:p>
            <a:pPr marL="0" indent="0">
              <a:buNone/>
            </a:pPr>
            <a:endParaRPr lang="en-US" dirty="0" smtClean="0"/>
          </a:p>
          <a:p>
            <a:pPr marL="0" indent="0">
              <a:buNone/>
            </a:pPr>
            <a:endParaRPr lang="en-US" dirty="0"/>
          </a:p>
        </p:txBody>
      </p:sp>
      <p:pic>
        <p:nvPicPr>
          <p:cNvPr id="8" name="Content Placeholder 7" descr="burqa debate.jpg"/>
          <p:cNvPicPr>
            <a:picLocks noGrp="1" noChangeAspect="1"/>
          </p:cNvPicPr>
          <p:nvPr>
            <p:ph sz="half" idx="2"/>
          </p:nvPr>
        </p:nvPicPr>
        <p:blipFill>
          <a:blip r:embed="rId2"/>
          <a:srcRect t="-26701" b="-26701"/>
          <a:stretch>
            <a:fillRect/>
          </a:stretch>
        </p:blipFill>
        <p:spPr>
          <a:xfrm>
            <a:off x="381000" y="533400"/>
            <a:ext cx="8763000" cy="7239000"/>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0" y="-2895600"/>
            <a:ext cx="9305544" cy="14999983"/>
          </a:xfrm>
          <a:prstGeom prst="rect">
            <a:avLst/>
          </a:prstGeom>
        </p:spPr>
      </p:pic>
    </p:spTree>
    <p:extLst>
      <p:ext uri="{BB962C8B-B14F-4D97-AF65-F5344CB8AC3E}">
        <p14:creationId xmlns:p14="http://schemas.microsoft.com/office/powerpoint/2010/main" val="38943423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Human Rights clash!</a:t>
            </a:r>
            <a:endParaRPr lang="en-US" dirty="0"/>
          </a:p>
        </p:txBody>
      </p:sp>
      <p:sp>
        <p:nvSpPr>
          <p:cNvPr id="3" name="Content Placeholder 2"/>
          <p:cNvSpPr>
            <a:spLocks noGrp="1"/>
          </p:cNvSpPr>
          <p:nvPr>
            <p:ph sz="half" idx="1"/>
          </p:nvPr>
        </p:nvSpPr>
        <p:spPr/>
        <p:txBody>
          <a:bodyPr>
            <a:normAutofit/>
          </a:bodyPr>
          <a:lstStyle/>
          <a:p>
            <a:pPr marL="0" indent="0">
              <a:buNone/>
            </a:pPr>
            <a:endParaRPr lang="en-US" dirty="0" smtClean="0"/>
          </a:p>
          <a:p>
            <a:pPr marL="0" indent="0">
              <a:buNone/>
            </a:pPr>
            <a:endParaRPr lang="en-US" dirty="0"/>
          </a:p>
        </p:txBody>
      </p:sp>
      <p:pic>
        <p:nvPicPr>
          <p:cNvPr id="6" name="內容版面配置區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00600" y="2438400"/>
            <a:ext cx="4343400" cy="2895600"/>
          </a:xfrm>
        </p:spPr>
      </p:pic>
      <p:sp>
        <p:nvSpPr>
          <p:cNvPr id="9" name="TextBox 8"/>
          <p:cNvSpPr txBox="1"/>
          <p:nvPr/>
        </p:nvSpPr>
        <p:spPr>
          <a:xfrm>
            <a:off x="152400" y="1600201"/>
            <a:ext cx="4724400" cy="4893647"/>
          </a:xfrm>
          <a:prstGeom prst="rect">
            <a:avLst/>
          </a:prstGeom>
          <a:noFill/>
        </p:spPr>
        <p:txBody>
          <a:bodyPr wrap="square" rtlCol="0">
            <a:spAutoFit/>
          </a:bodyPr>
          <a:lstStyle/>
          <a:p>
            <a:pPr marL="342900" indent="-342900">
              <a:buClr>
                <a:srgbClr val="FFC000"/>
              </a:buClr>
              <a:buSzPct val="74000"/>
              <a:buFont typeface="Wingdings" panose="05000000000000000000" pitchFamily="2" charset="2"/>
              <a:buChar char="n"/>
            </a:pPr>
            <a:r>
              <a:rPr lang="en-US" sz="2400" dirty="0"/>
              <a:t>The burqas and </a:t>
            </a:r>
            <a:r>
              <a:rPr lang="en-US" sz="2400" dirty="0" err="1"/>
              <a:t>niqabs</a:t>
            </a:r>
            <a:r>
              <a:rPr lang="en-US" sz="2400" dirty="0"/>
              <a:t> have been banned in France </a:t>
            </a:r>
            <a:r>
              <a:rPr lang="en-US" sz="2400" dirty="0" smtClean="0"/>
              <a:t>since 2010 as </a:t>
            </a:r>
            <a:r>
              <a:rPr lang="en-US" sz="2400" dirty="0"/>
              <a:t>it </a:t>
            </a:r>
            <a:r>
              <a:rPr lang="en-US" sz="2400" dirty="0" smtClean="0"/>
              <a:t>is seen </a:t>
            </a:r>
            <a:r>
              <a:rPr lang="en-US" sz="2400" dirty="0"/>
              <a:t>as an insult to women’s dignity.  </a:t>
            </a:r>
            <a:endParaRPr lang="en-US" sz="2400" dirty="0" smtClean="0"/>
          </a:p>
          <a:p>
            <a:pPr marL="342900" indent="-342900">
              <a:buClr>
                <a:srgbClr val="FFC000"/>
              </a:buClr>
              <a:buSzPct val="74000"/>
              <a:buFont typeface="Wingdings" panose="05000000000000000000" pitchFamily="2" charset="2"/>
              <a:buChar char="n"/>
            </a:pPr>
            <a:r>
              <a:rPr lang="en-US" sz="2400" dirty="0" smtClean="0"/>
              <a:t>The Burqa </a:t>
            </a:r>
            <a:r>
              <a:rPr lang="en-US" sz="2400" dirty="0"/>
              <a:t>covers Muslim women from top to </a:t>
            </a:r>
            <a:r>
              <a:rPr lang="en-US" sz="2400" dirty="0" smtClean="0"/>
              <a:t>toe, and </a:t>
            </a:r>
            <a:r>
              <a:rPr lang="en-US" sz="2400" dirty="0"/>
              <a:t>is often equated with men’s </a:t>
            </a:r>
            <a:r>
              <a:rPr lang="en-US" sz="2400" dirty="0" smtClean="0"/>
              <a:t>domination over </a:t>
            </a:r>
            <a:r>
              <a:rPr lang="en-US" sz="2400" dirty="0"/>
              <a:t>women, denying them access to wider </a:t>
            </a:r>
            <a:r>
              <a:rPr lang="en-US" sz="2400" dirty="0" smtClean="0"/>
              <a:t>society </a:t>
            </a:r>
            <a:r>
              <a:rPr lang="en-US" sz="2400" dirty="0"/>
              <a:t>and forcing them to remain hidden. </a:t>
            </a:r>
            <a:endParaRPr lang="en-US" sz="2400" dirty="0" smtClean="0"/>
          </a:p>
          <a:p>
            <a:pPr marL="342900" indent="-342900">
              <a:buClr>
                <a:srgbClr val="FFC000"/>
              </a:buClr>
              <a:buSzPct val="74000"/>
              <a:buFont typeface="Wingdings" panose="05000000000000000000" pitchFamily="2" charset="2"/>
              <a:buChar char="n"/>
            </a:pPr>
            <a:r>
              <a:rPr lang="en-US" sz="2400" dirty="0" smtClean="0"/>
              <a:t>It </a:t>
            </a:r>
            <a:r>
              <a:rPr lang="en-US" sz="2400" dirty="0"/>
              <a:t>denies Muslim women their human right </a:t>
            </a:r>
            <a:r>
              <a:rPr lang="en-US" sz="2400" dirty="0" smtClean="0"/>
              <a:t>to participate </a:t>
            </a:r>
            <a:r>
              <a:rPr lang="en-US" sz="2400" dirty="0"/>
              <a:t>in civil society as equal citizens.</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Human Rights may clash!</a:t>
            </a:r>
            <a:endParaRPr lang="en-US" dirty="0"/>
          </a:p>
        </p:txBody>
      </p:sp>
      <p:sp>
        <p:nvSpPr>
          <p:cNvPr id="13" name="Content Placeholder 12"/>
          <p:cNvSpPr>
            <a:spLocks noGrp="1"/>
          </p:cNvSpPr>
          <p:nvPr>
            <p:ph idx="1"/>
          </p:nvPr>
        </p:nvSpPr>
        <p:spPr/>
        <p:txBody>
          <a:bodyPr>
            <a:normAutofit/>
          </a:bodyPr>
          <a:lstStyle/>
          <a:p>
            <a:pPr marL="22860" indent="-342900"/>
            <a:r>
              <a:rPr lang="en-US" dirty="0" smtClean="0"/>
              <a:t>However, some Muslim women feel that their religious and traditional identity is not respected.</a:t>
            </a:r>
          </a:p>
          <a:p>
            <a:pPr marL="0" indent="0">
              <a:buNone/>
            </a:pPr>
            <a:endParaRPr lang="en-US" dirty="0" smtClean="0"/>
          </a:p>
          <a:p>
            <a:pPr marL="22860" indent="-342900"/>
            <a:r>
              <a:rPr lang="en-US" dirty="0" smtClean="0"/>
              <a:t> They do not want a Western, modern, liberal woman’s identity.  They argue their human right to religion is being violated.</a:t>
            </a:r>
          </a:p>
          <a:p>
            <a:pPr marL="0">
              <a:buNone/>
            </a:pPr>
            <a:endParaRPr lang="en-US" sz="2100" dirty="0" smtClean="0"/>
          </a:p>
          <a:p>
            <a:pPr marL="0" algn="ctr">
              <a:buNone/>
            </a:pPr>
            <a:endParaRPr lang="en-US" sz="2100" dirty="0" smtClean="0"/>
          </a:p>
        </p:txBody>
      </p:sp>
      <p:sp>
        <p:nvSpPr>
          <p:cNvPr id="14338" name="Slide Number Placeholder 1"/>
          <p:cNvSpPr>
            <a:spLocks noGrp="1"/>
          </p:cNvSpPr>
          <p:nvPr>
            <p:ph type="sldNum" sz="quarter" idx="12"/>
          </p:nvPr>
        </p:nvSpPr>
        <p:spPr>
          <a:noFill/>
        </p:spPr>
        <p:txBody>
          <a:bodyPr/>
          <a:lstStyle/>
          <a:p>
            <a:fld id="{6DCFFF62-7887-2A48-BFE6-1FE00F0D42B4}" type="slidenum">
              <a:rPr lang="en-US"/>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 in this case</a:t>
            </a:r>
            <a:endParaRPr lang="en-US" dirty="0"/>
          </a:p>
        </p:txBody>
      </p:sp>
      <p:sp>
        <p:nvSpPr>
          <p:cNvPr id="5" name="Content Placeholder 4"/>
          <p:cNvSpPr>
            <a:spLocks noGrp="1"/>
          </p:cNvSpPr>
          <p:nvPr>
            <p:ph idx="1"/>
          </p:nvPr>
        </p:nvSpPr>
        <p:spPr/>
        <p:txBody>
          <a:bodyPr>
            <a:normAutofit/>
          </a:bodyPr>
          <a:lstStyle/>
          <a:p>
            <a:r>
              <a:rPr lang="en-US" dirty="0" smtClean="0"/>
              <a:t>“In </a:t>
            </a:r>
            <a:r>
              <a:rPr lang="en-US" dirty="0"/>
              <a:t>2014, the European Court of Human Rights upheld the French ban on burqa, accepting the argument of the French government that the law was based on </a:t>
            </a:r>
            <a:r>
              <a:rPr lang="en-US" dirty="0" smtClean="0"/>
              <a:t>‘a </a:t>
            </a:r>
            <a:r>
              <a:rPr lang="en-US" dirty="0"/>
              <a:t>certain idea of living together’". </a:t>
            </a:r>
            <a:r>
              <a:rPr lang="en-US" dirty="0">
                <a:hlinkClick r:id="rId2"/>
              </a:rPr>
              <a:t>https://</a:t>
            </a:r>
            <a:r>
              <a:rPr lang="en-US" dirty="0" smtClean="0">
                <a:hlinkClick r:id="rId2"/>
              </a:rPr>
              <a:t>en.wikipedia.org/wiki/Burqa#France</a:t>
            </a:r>
            <a:r>
              <a:rPr lang="en-US" dirty="0" smtClean="0"/>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our duties!</a:t>
            </a:r>
            <a:endParaRPr lang="en-US" dirty="0"/>
          </a:p>
        </p:txBody>
      </p:sp>
      <p:sp>
        <p:nvSpPr>
          <p:cNvPr id="5" name="Content Placeholder 4"/>
          <p:cNvSpPr>
            <a:spLocks noGrp="1"/>
          </p:cNvSpPr>
          <p:nvPr>
            <p:ph idx="1"/>
          </p:nvPr>
        </p:nvSpPr>
        <p:spPr>
          <a:xfrm>
            <a:off x="228600" y="1775191"/>
            <a:ext cx="8458200" cy="4625609"/>
          </a:xfrm>
        </p:spPr>
        <p:txBody>
          <a:bodyPr/>
          <a:lstStyle/>
          <a:p>
            <a:r>
              <a:rPr lang="en-US" sz="2800" dirty="0" smtClean="0"/>
              <a:t>Art.29</a:t>
            </a:r>
          </a:p>
          <a:p>
            <a:pPr lvl="1"/>
            <a:r>
              <a:rPr lang="en-US" sz="2400" dirty="0" smtClean="0"/>
              <a:t>“Everyone has </a:t>
            </a:r>
            <a:r>
              <a:rPr lang="en-US" sz="2400" dirty="0" smtClean="0">
                <a:solidFill>
                  <a:srgbClr val="0070C0"/>
                </a:solidFill>
              </a:rPr>
              <a:t>duties to the community </a:t>
            </a:r>
            <a:r>
              <a:rPr lang="en-US" sz="2400" dirty="0" smtClean="0"/>
              <a:t>in which alone the free and full development of his personality is possible”</a:t>
            </a:r>
          </a:p>
          <a:p>
            <a:pPr>
              <a:buNone/>
            </a:pPr>
            <a:endParaRPr lang="en-US" sz="2800" dirty="0" smtClean="0"/>
          </a:p>
          <a:p>
            <a:pPr>
              <a:buNone/>
            </a:pPr>
            <a:r>
              <a:rPr lang="en-US" sz="2400" dirty="0" smtClean="0"/>
              <a:t>Gandhi: “I learnt from my illiterate but wise</a:t>
            </a:r>
          </a:p>
          <a:p>
            <a:pPr>
              <a:buNone/>
            </a:pPr>
            <a:r>
              <a:rPr lang="en-US" sz="2400" dirty="0" smtClean="0"/>
              <a:t>mother that all rights to be </a:t>
            </a:r>
          </a:p>
          <a:p>
            <a:pPr>
              <a:buNone/>
            </a:pPr>
            <a:r>
              <a:rPr lang="en-US" sz="2400" dirty="0" smtClean="0"/>
              <a:t>deserved came from duty well </a:t>
            </a:r>
          </a:p>
          <a:p>
            <a:pPr>
              <a:buNone/>
            </a:pPr>
            <a:r>
              <a:rPr lang="en-US" sz="2400" dirty="0" smtClean="0"/>
              <a:t>done.  Thus, </a:t>
            </a:r>
            <a:r>
              <a:rPr lang="en-US" sz="2400" dirty="0" smtClean="0">
                <a:solidFill>
                  <a:srgbClr val="FF0000"/>
                </a:solidFill>
              </a:rPr>
              <a:t>the very right to live</a:t>
            </a:r>
          </a:p>
          <a:p>
            <a:pPr>
              <a:buNone/>
            </a:pPr>
            <a:r>
              <a:rPr lang="en-US" sz="2400" dirty="0" smtClean="0">
                <a:solidFill>
                  <a:srgbClr val="FF0000"/>
                </a:solidFill>
              </a:rPr>
              <a:t>accrues to us when we </a:t>
            </a:r>
          </a:p>
          <a:p>
            <a:pPr>
              <a:buNone/>
            </a:pPr>
            <a:r>
              <a:rPr lang="en-US" sz="2400" dirty="0" smtClean="0">
                <a:solidFill>
                  <a:srgbClr val="FF0000"/>
                </a:solidFill>
              </a:rPr>
              <a:t>do the duty of citizenship to the</a:t>
            </a:r>
          </a:p>
          <a:p>
            <a:pPr>
              <a:buNone/>
            </a:pPr>
            <a:r>
              <a:rPr lang="en-US" sz="2400" dirty="0" smtClean="0">
                <a:solidFill>
                  <a:srgbClr val="FF0000"/>
                </a:solidFill>
              </a:rPr>
              <a:t>world</a:t>
            </a:r>
            <a:r>
              <a:rPr lang="en-US" sz="2400" dirty="0" smtClean="0"/>
              <a:t>.”</a:t>
            </a:r>
          </a:p>
          <a:p>
            <a:pPr>
              <a:buNone/>
            </a:pPr>
            <a:endParaRPr lang="en-US" dirty="0" smtClean="0"/>
          </a:p>
          <a:p>
            <a:pPr>
              <a:buNone/>
            </a:pPr>
            <a:endParaRPr lang="en-US" dirty="0" smtClean="0"/>
          </a:p>
          <a:p>
            <a:pPr>
              <a:buNone/>
            </a:pPr>
            <a:endParaRPr lang="en-US" dirty="0"/>
          </a:p>
        </p:txBody>
      </p:sp>
      <p:sp>
        <p:nvSpPr>
          <p:cNvPr id="7" name="TextBox 6"/>
          <p:cNvSpPr txBox="1"/>
          <p:nvPr/>
        </p:nvSpPr>
        <p:spPr>
          <a:xfrm>
            <a:off x="5943600" y="6488668"/>
            <a:ext cx="1911288" cy="369332"/>
          </a:xfrm>
          <a:prstGeom prst="rect">
            <a:avLst/>
          </a:prstGeom>
          <a:noFill/>
        </p:spPr>
        <p:txBody>
          <a:bodyPr wrap="none" rtlCol="0">
            <a:spAutoFit/>
          </a:bodyPr>
          <a:lstStyle/>
          <a:p>
            <a:r>
              <a:rPr lang="en-US" dirty="0" smtClean="0"/>
              <a:t>Mohandas Gandhi</a:t>
            </a:r>
            <a:endParaRPr lang="en-US"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998343"/>
            <a:ext cx="3810000" cy="243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0" dur="500"/>
                                        <p:tgtEl>
                                          <p:spTgt spid="5">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3" dur="500"/>
                                        <p:tgtEl>
                                          <p:spTgt spid="5">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16" dur="500"/>
                                        <p:tgtEl>
                                          <p:spTgt spid="5">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randombar(horizontal)">
                                      <p:cBhvr>
                                        <p:cTn id="19" dur="500"/>
                                        <p:tgtEl>
                                          <p:spTgt spid="5">
                                            <p:txEl>
                                              <p:pRg st="7" end="7"/>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randombar(horizontal)">
                                      <p:cBhvr>
                                        <p:cTn id="22" dur="500"/>
                                        <p:tgtEl>
                                          <p:spTgt spid="5">
                                            <p:txEl>
                                              <p:pRg st="8" end="8"/>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randombar(horizontal)">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forget </a:t>
            </a:r>
            <a:r>
              <a:rPr lang="en-US" dirty="0" smtClean="0"/>
              <a:t>other species and our </a:t>
            </a:r>
            <a:r>
              <a:rPr lang="en-US" dirty="0"/>
              <a:t>p</a:t>
            </a:r>
            <a:r>
              <a:rPr lang="en-US" dirty="0" smtClean="0"/>
              <a:t>lanet Earth!</a:t>
            </a:r>
            <a:endParaRPr lang="en-US" dirty="0"/>
          </a:p>
        </p:txBody>
      </p:sp>
      <p:sp>
        <p:nvSpPr>
          <p:cNvPr id="5" name="Content Placeholder 4"/>
          <p:cNvSpPr>
            <a:spLocks noGrp="1"/>
          </p:cNvSpPr>
          <p:nvPr>
            <p:ph sz="half" idx="1"/>
          </p:nvPr>
        </p:nvSpPr>
        <p:spPr>
          <a:xfrm>
            <a:off x="228600" y="1676400"/>
            <a:ext cx="4038600" cy="4623816"/>
          </a:xfrm>
        </p:spPr>
        <p:txBody>
          <a:bodyPr>
            <a:normAutofit/>
          </a:bodyPr>
          <a:lstStyle/>
          <a:p>
            <a:pPr marL="0" indent="0">
              <a:buNone/>
            </a:pPr>
            <a:endParaRPr lang="en-US" dirty="0" smtClean="0"/>
          </a:p>
          <a:p>
            <a:pPr marL="457200" indent="-457200"/>
            <a:r>
              <a:rPr lang="en-US" dirty="0" smtClean="0"/>
              <a:t>Protecting humans is of course very important, but does it invite us to under-value the non-human?</a:t>
            </a:r>
          </a:p>
          <a:p>
            <a:pPr>
              <a:buNone/>
            </a:pPr>
            <a:endParaRPr lang="en-US" dirty="0"/>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96769" y="1524000"/>
            <a:ext cx="3247231" cy="3247231"/>
          </a:xfrm>
        </p:spPr>
      </p:pic>
      <p:pic>
        <p:nvPicPr>
          <p:cNvPr id="8" name="圖片 7"/>
          <p:cNvPicPr>
            <a:picLocks noChangeAspect="1"/>
          </p:cNvPicPr>
          <p:nvPr/>
        </p:nvPicPr>
        <p:blipFill>
          <a:blip r:embed="rId3"/>
          <a:stretch>
            <a:fillRect/>
          </a:stretch>
        </p:blipFill>
        <p:spPr>
          <a:xfrm>
            <a:off x="4255008" y="4191000"/>
            <a:ext cx="2486025" cy="2667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57200"/>
            <a:ext cx="8229600" cy="1252728"/>
          </a:xfrm>
        </p:spPr>
        <p:txBody>
          <a:bodyPr>
            <a:normAutofit fontScale="90000"/>
          </a:bodyPr>
          <a:lstStyle/>
          <a:p>
            <a:r>
              <a:rPr lang="en-US" altLang="zh-CN" dirty="0" smtClean="0"/>
              <a:t>“Burma</a:t>
            </a:r>
            <a:r>
              <a:rPr lang="en-US" altLang="zh-CN" dirty="0"/>
              <a:t>: Military Commits Crimes Against </a:t>
            </a:r>
            <a:r>
              <a:rPr lang="en-US" altLang="zh-CN" dirty="0" smtClean="0"/>
              <a:t>Humanity”</a:t>
            </a:r>
            <a:r>
              <a:rPr lang="en-US" altLang="zh-CN" dirty="0"/>
              <a:t/>
            </a:r>
            <a:br>
              <a:rPr lang="en-US" altLang="zh-CN" dirty="0"/>
            </a:br>
            <a:endParaRPr lang="zh-CN" altLang="en-US" dirty="0"/>
          </a:p>
        </p:txBody>
      </p:sp>
      <p:sp>
        <p:nvSpPr>
          <p:cNvPr id="3" name="內容版面配置區 2"/>
          <p:cNvSpPr>
            <a:spLocks noGrp="1"/>
          </p:cNvSpPr>
          <p:nvPr>
            <p:ph idx="1"/>
          </p:nvPr>
        </p:nvSpPr>
        <p:spPr>
          <a:xfrm>
            <a:off x="457200" y="1828800"/>
            <a:ext cx="8229600" cy="4876800"/>
          </a:xfrm>
        </p:spPr>
        <p:txBody>
          <a:bodyPr>
            <a:normAutofit fontScale="85000" lnSpcReduction="20000"/>
          </a:bodyPr>
          <a:lstStyle/>
          <a:p>
            <a:r>
              <a:rPr lang="en-US" altLang="zh-CN" dirty="0" smtClean="0"/>
              <a:t>“Expulsions</a:t>
            </a:r>
            <a:r>
              <a:rPr lang="en-US" altLang="zh-CN" dirty="0"/>
              <a:t>, Murder, Rape, Persecution of </a:t>
            </a:r>
            <a:r>
              <a:rPr lang="en-US" altLang="zh-CN" dirty="0" smtClean="0"/>
              <a:t>Rohingya”</a:t>
            </a:r>
          </a:p>
          <a:p>
            <a:pPr marL="118872" indent="0">
              <a:buNone/>
            </a:pPr>
            <a:endParaRPr lang="en-US" altLang="zh-CN" dirty="0" smtClean="0"/>
          </a:p>
          <a:p>
            <a:pPr marL="118872" indent="0">
              <a:buNone/>
            </a:pPr>
            <a:endParaRPr lang="en-US" altLang="zh-CN" dirty="0" smtClean="0"/>
          </a:p>
          <a:p>
            <a:r>
              <a:rPr lang="en-US" altLang="zh-CN" dirty="0" smtClean="0"/>
              <a:t>“Since </a:t>
            </a:r>
            <a:r>
              <a:rPr lang="en-US" altLang="zh-CN" dirty="0"/>
              <a:t>August 25, 2017, when the armed group the Arakan Rohingya Salvation Army (ARSA) attacked about 30 police outposts in northern Rakhine State, Burmese security forces have carried out mass arson, killing, rape, and looting, destroying hundreds of villages and forcing more than 400,000 Rohingya to flee to neighboring Bangladesh</a:t>
            </a:r>
            <a:r>
              <a:rPr lang="en-US" altLang="zh-CN" dirty="0" smtClean="0"/>
              <a:t>.” </a:t>
            </a:r>
          </a:p>
          <a:p>
            <a:endParaRPr lang="en-US" altLang="zh-CN" dirty="0"/>
          </a:p>
          <a:p>
            <a:r>
              <a:rPr lang="en-US" altLang="zh-CN" dirty="0" smtClean="0"/>
              <a:t>Human </a:t>
            </a:r>
            <a:r>
              <a:rPr lang="en-US" altLang="zh-CN" dirty="0"/>
              <a:t>Rights Watch </a:t>
            </a:r>
            <a:r>
              <a:rPr lang="en-US" altLang="zh-CN" dirty="0">
                <a:hlinkClick r:id="rId2"/>
              </a:rPr>
              <a:t>https://www.hrw.org/news/2017/09/25/burma-military-commits-crimes-against-humanity</a:t>
            </a:r>
            <a:r>
              <a:rPr lang="en-US" altLang="zh-CN" dirty="0"/>
              <a:t> </a:t>
            </a:r>
          </a:p>
          <a:p>
            <a:endParaRPr lang="en-US" altLang="zh-CN" dirty="0" smtClean="0"/>
          </a:p>
        </p:txBody>
      </p:sp>
    </p:spTree>
    <p:extLst>
      <p:ext uri="{BB962C8B-B14F-4D97-AF65-F5344CB8AC3E}">
        <p14:creationId xmlns:p14="http://schemas.microsoft.com/office/powerpoint/2010/main" val="28042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The Universal Declaration of Human Rights (UDHR) </a:t>
            </a:r>
          </a:p>
        </p:txBody>
      </p:sp>
      <p:sp>
        <p:nvSpPr>
          <p:cNvPr id="6" name="Content Placeholder 5"/>
          <p:cNvSpPr>
            <a:spLocks noGrp="1"/>
          </p:cNvSpPr>
          <p:nvPr>
            <p:ph idx="1"/>
          </p:nvPr>
        </p:nvSpPr>
        <p:spPr/>
        <p:txBody>
          <a:bodyPr>
            <a:normAutofit/>
          </a:bodyPr>
          <a:lstStyle/>
          <a:p>
            <a:r>
              <a:rPr lang="en-US" dirty="0" smtClean="0"/>
              <a:t>UDHR is a declaration </a:t>
            </a:r>
            <a:r>
              <a:rPr lang="en-US" dirty="0"/>
              <a:t>adopted by the United Nations General Assembly on 10 December 1948 </a:t>
            </a:r>
            <a:r>
              <a:rPr lang="en-US" dirty="0" smtClean="0"/>
              <a:t>in </a:t>
            </a:r>
            <a:r>
              <a:rPr lang="en-US" dirty="0"/>
              <a:t>Paris, France</a:t>
            </a:r>
            <a:r>
              <a:rPr lang="en-US" dirty="0" smtClean="0"/>
              <a:t>.</a:t>
            </a:r>
          </a:p>
          <a:p>
            <a:pPr marL="118872" indent="0">
              <a:buNone/>
            </a:pPr>
            <a:endParaRPr lang="en-US" dirty="0"/>
          </a:p>
          <a:p>
            <a:r>
              <a:rPr lang="en-US" dirty="0" smtClean="0"/>
              <a:t>Article 14</a:t>
            </a:r>
            <a:endParaRPr lang="en-US" dirty="0"/>
          </a:p>
          <a:p>
            <a:pPr lvl="1"/>
            <a:r>
              <a:rPr lang="en-US" dirty="0" smtClean="0">
                <a:solidFill>
                  <a:srgbClr val="FF0000"/>
                </a:solidFill>
              </a:rPr>
              <a:t>Everyone </a:t>
            </a:r>
            <a:r>
              <a:rPr lang="en-US" dirty="0">
                <a:solidFill>
                  <a:srgbClr val="FF0000"/>
                </a:solidFill>
              </a:rPr>
              <a:t>has the right to seek and to enjoy in other countries asylum from persecution. </a:t>
            </a:r>
          </a:p>
        </p:txBody>
      </p:sp>
    </p:spTree>
    <p:extLst>
      <p:ext uri="{BB962C8B-B14F-4D97-AF65-F5344CB8AC3E}">
        <p14:creationId xmlns:p14="http://schemas.microsoft.com/office/powerpoint/2010/main" val="2076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7" dur="500"/>
                                        <p:tgtEl>
                                          <p:spTgt spid="6">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pic>
        <p:nvPicPr>
          <p:cNvPr id="5" name="內容版面配置區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3429000"/>
          </a:xfr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3352800"/>
            <a:ext cx="9144000" cy="4114800"/>
          </a:xfrm>
        </p:spPr>
      </p:pic>
    </p:spTree>
    <p:extLst>
      <p:ext uri="{BB962C8B-B14F-4D97-AF65-F5344CB8AC3E}">
        <p14:creationId xmlns:p14="http://schemas.microsoft.com/office/powerpoint/2010/main" val="1332386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normAutofit fontScale="90000"/>
          </a:bodyPr>
          <a:lstStyle/>
          <a:p>
            <a:r>
              <a:rPr lang="en-US" altLang="zh-HK" dirty="0"/>
              <a:t>The Nobel Peace Prize 2014</a:t>
            </a:r>
            <a:br>
              <a:rPr lang="en-US" altLang="zh-HK" dirty="0"/>
            </a:br>
            <a:r>
              <a:rPr lang="en-US" altLang="zh-HK" dirty="0" smtClean="0"/>
              <a:t>Malala </a:t>
            </a:r>
            <a:r>
              <a:rPr lang="en-US" altLang="zh-HK" dirty="0"/>
              <a:t>Yousafzai</a:t>
            </a:r>
            <a:endParaRPr lang="zh-HK" altLang="en-US" dirty="0"/>
          </a:p>
        </p:txBody>
      </p:sp>
      <p:sp>
        <p:nvSpPr>
          <p:cNvPr id="14" name="內容版面配置區 13"/>
          <p:cNvSpPr>
            <a:spLocks noGrp="1"/>
          </p:cNvSpPr>
          <p:nvPr>
            <p:ph idx="1"/>
          </p:nvPr>
        </p:nvSpPr>
        <p:spPr>
          <a:xfrm>
            <a:off x="228600" y="1775191"/>
            <a:ext cx="8915400" cy="5082809"/>
          </a:xfrm>
        </p:spPr>
        <p:txBody>
          <a:bodyPr>
            <a:normAutofit/>
          </a:bodyPr>
          <a:lstStyle/>
          <a:p>
            <a:r>
              <a:rPr lang="en-US" altLang="zh-HK" dirty="0" smtClean="0"/>
              <a:t>“Many </a:t>
            </a:r>
            <a:r>
              <a:rPr lang="en-US" altLang="zh-HK" dirty="0"/>
              <a:t>children in countries like Pakistan and India, as Kailash Satyarthi </a:t>
            </a:r>
            <a:r>
              <a:rPr lang="en-US" altLang="zh-HK" sz="2400" dirty="0" smtClean="0"/>
              <a:t>[another Nobel Peace Prize laureate in 2014] </a:t>
            </a:r>
            <a:r>
              <a:rPr lang="en-US" altLang="zh-HK" dirty="0" smtClean="0"/>
              <a:t>mentioned</a:t>
            </a:r>
            <a:r>
              <a:rPr lang="en-US" altLang="zh-HK" dirty="0"/>
              <a:t>, many children, especially in India and Pakistan are </a:t>
            </a:r>
            <a:r>
              <a:rPr lang="en-US" altLang="zh-HK" dirty="0">
                <a:solidFill>
                  <a:srgbClr val="FF0000"/>
                </a:solidFill>
              </a:rPr>
              <a:t>deprived of their right to education because of social taboos, or they have been forced into child marriage or into child labour</a:t>
            </a:r>
            <a:r>
              <a:rPr lang="en-US" altLang="zh-HK" dirty="0" smtClean="0"/>
              <a:t>.”</a:t>
            </a:r>
          </a:p>
          <a:p>
            <a:pPr marL="118872" indent="0">
              <a:buNone/>
            </a:pPr>
            <a:endParaRPr lang="en-US" altLang="zh-HK" dirty="0" smtClean="0"/>
          </a:p>
          <a:p>
            <a:r>
              <a:rPr lang="en-US" altLang="zh-HK" sz="2400" dirty="0">
                <a:hlinkClick r:id="rId2"/>
              </a:rPr>
              <a:t>https://</a:t>
            </a:r>
            <a:r>
              <a:rPr lang="en-US" altLang="zh-HK" sz="2400" dirty="0" smtClean="0">
                <a:hlinkClick r:id="rId2"/>
              </a:rPr>
              <a:t>www.nobelprize.org/nobel_prizes/peace/laureates/2014/yousafzai-lecture_en.html</a:t>
            </a:r>
            <a:r>
              <a:rPr lang="en-US" altLang="zh-HK" sz="2400" dirty="0" smtClean="0"/>
              <a:t> </a:t>
            </a:r>
          </a:p>
          <a:p>
            <a:pPr marL="118872" indent="0">
              <a:buNone/>
            </a:pPr>
            <a:endParaRPr lang="en-US" altLang="zh-HK" dirty="0"/>
          </a:p>
          <a:p>
            <a:endParaRPr lang="zh-HK" altLang="en-US" dirty="0"/>
          </a:p>
        </p:txBody>
      </p:sp>
    </p:spTree>
    <p:extLst>
      <p:ext uri="{BB962C8B-B14F-4D97-AF65-F5344CB8AC3E}">
        <p14:creationId xmlns:p14="http://schemas.microsoft.com/office/powerpoint/2010/main" val="296649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Forte.thmx</Template>
  <TotalTime>6190</TotalTime>
  <Words>2597</Words>
  <Application>Microsoft Office PowerPoint</Application>
  <PresentationFormat>On-screen Show (4:3)</PresentationFormat>
  <Paragraphs>331</Paragraphs>
  <Slides>57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新細明體</vt:lpstr>
      <vt:lpstr>华文楷体</vt:lpstr>
      <vt:lpstr>Arial</vt:lpstr>
      <vt:lpstr>Arial Rounded MT Bold</vt:lpstr>
      <vt:lpstr>Calibri</vt:lpstr>
      <vt:lpstr>Corbel</vt:lpstr>
      <vt:lpstr>Wingdings</vt:lpstr>
      <vt:lpstr>Wingdings 2</vt:lpstr>
      <vt:lpstr>Wingdings 3</vt:lpstr>
      <vt:lpstr>Module</vt:lpstr>
      <vt:lpstr>Human Rights</vt:lpstr>
      <vt:lpstr>PowerPoint Presentation</vt:lpstr>
      <vt:lpstr>PowerPoint Presentation</vt:lpstr>
      <vt:lpstr>PowerPoint Presentation</vt:lpstr>
      <vt:lpstr>PowerPoint Presentation</vt:lpstr>
      <vt:lpstr>“Burma: Military Commits Crimes Against Humanity” </vt:lpstr>
      <vt:lpstr>The Universal Declaration of Human Rights (UDHR) </vt:lpstr>
      <vt:lpstr>PowerPoint Presentation</vt:lpstr>
      <vt:lpstr>The Nobel Peace Prize 2014 Malala Yousafzai</vt:lpstr>
      <vt:lpstr>Some facts about education in Pakistan</vt:lpstr>
      <vt:lpstr>Universal Declaration of  Human Rights (UDHR)</vt:lpstr>
      <vt:lpstr>Oil giant Chevron </vt:lpstr>
      <vt:lpstr>PowerPoint Presentation</vt:lpstr>
      <vt:lpstr>Universal Declaration of  Human Rights</vt:lpstr>
      <vt:lpstr>What are human rights?</vt:lpstr>
      <vt:lpstr>Violation of human rights</vt:lpstr>
      <vt:lpstr>Violation of human rights</vt:lpstr>
      <vt:lpstr>Violation of human rights</vt:lpstr>
      <vt:lpstr>What is a right?</vt:lpstr>
      <vt:lpstr>Central features of human rights</vt:lpstr>
      <vt:lpstr>Central features of human rights</vt:lpstr>
      <vt:lpstr>Central features of human rights</vt:lpstr>
      <vt:lpstr>Central features of human rights</vt:lpstr>
      <vt:lpstr>PowerPoint Presentation</vt:lpstr>
      <vt:lpstr>Where do Human Rights come from?</vt:lpstr>
      <vt:lpstr>Drafting of the Universal Declaration of Human Rights – 1948, UN</vt:lpstr>
      <vt:lpstr>International human rights treaties</vt:lpstr>
      <vt:lpstr>Philosophical views of Human Rights</vt:lpstr>
      <vt:lpstr>Justification of Human Rights: Deontology (Kantian ethics)</vt:lpstr>
      <vt:lpstr>Justification of Human Rights: Utilitarianism </vt:lpstr>
      <vt:lpstr>Justification of Human Rights: Utilitarianism</vt:lpstr>
      <vt:lpstr>Do you know your Human Rights?</vt:lpstr>
      <vt:lpstr>Political and Civil Human Rights</vt:lpstr>
      <vt:lpstr>Bodily Integrity -- Life</vt:lpstr>
      <vt:lpstr>Bodily Integrity -- Slavery</vt:lpstr>
      <vt:lpstr>Human Trafficking and the sex trade</vt:lpstr>
      <vt:lpstr>Bodily Integrity – No Torture</vt:lpstr>
      <vt:lpstr>Bodily Integrity – Asylum</vt:lpstr>
      <vt:lpstr>Legal Fairness</vt:lpstr>
      <vt:lpstr>Freedom of Thought</vt:lpstr>
      <vt:lpstr>Freedom of Speech</vt:lpstr>
      <vt:lpstr>Freedom of assembly and association</vt:lpstr>
      <vt:lpstr>Political Participation</vt:lpstr>
      <vt:lpstr>Do you know your human rights? Economic, Social and Cultural</vt:lpstr>
      <vt:lpstr>Do you know your human rights? Economic, Social and Cultural</vt:lpstr>
      <vt:lpstr>Health and Well being</vt:lpstr>
      <vt:lpstr>The right to food </vt:lpstr>
      <vt:lpstr>Education</vt:lpstr>
      <vt:lpstr>Collective rights</vt:lpstr>
      <vt:lpstr>Questions:</vt:lpstr>
      <vt:lpstr>When human rights clash!</vt:lpstr>
      <vt:lpstr>PowerPoint Presentation</vt:lpstr>
      <vt:lpstr>When Human Rights clash!</vt:lpstr>
      <vt:lpstr>Human Rights may clash!</vt:lpstr>
      <vt:lpstr>The result in this case</vt:lpstr>
      <vt:lpstr>Don’t forget our duties!</vt:lpstr>
      <vt:lpstr>Don’t forget other species and our planet Earth!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thomas.white</dc:creator>
  <cp:lastModifiedBy>Siu Sing Huen</cp:lastModifiedBy>
  <cp:revision>227</cp:revision>
  <dcterms:created xsi:type="dcterms:W3CDTF">2012-06-23T02:46:19Z</dcterms:created>
  <dcterms:modified xsi:type="dcterms:W3CDTF">2019-03-03T23:00:40Z</dcterms:modified>
</cp:coreProperties>
</file>